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8"/>
  </p:notesMasterIdLst>
  <p:sldIdLst>
    <p:sldId id="465" r:id="rId2"/>
    <p:sldId id="670" r:id="rId3"/>
    <p:sldId id="671" r:id="rId4"/>
    <p:sldId id="672" r:id="rId5"/>
    <p:sldId id="673" r:id="rId6"/>
    <p:sldId id="674" r:id="rId7"/>
    <p:sldId id="675" r:id="rId8"/>
    <p:sldId id="676" r:id="rId9"/>
    <p:sldId id="677" r:id="rId10"/>
    <p:sldId id="679" r:id="rId11"/>
    <p:sldId id="680" r:id="rId12"/>
    <p:sldId id="681" r:id="rId13"/>
    <p:sldId id="511" r:id="rId14"/>
    <p:sldId id="682" r:id="rId15"/>
    <p:sldId id="683" r:id="rId16"/>
    <p:sldId id="684" r:id="rId17"/>
    <p:sldId id="685" r:id="rId18"/>
    <p:sldId id="687" r:id="rId19"/>
    <p:sldId id="688" r:id="rId20"/>
    <p:sldId id="689" r:id="rId21"/>
    <p:sldId id="690" r:id="rId22"/>
    <p:sldId id="686" r:id="rId23"/>
    <p:sldId id="691" r:id="rId24"/>
    <p:sldId id="692" r:id="rId25"/>
    <p:sldId id="693" r:id="rId26"/>
    <p:sldId id="704" r:id="rId27"/>
    <p:sldId id="694" r:id="rId28"/>
    <p:sldId id="705" r:id="rId29"/>
    <p:sldId id="695" r:id="rId30"/>
    <p:sldId id="696" r:id="rId31"/>
    <p:sldId id="697" r:id="rId32"/>
    <p:sldId id="698" r:id="rId33"/>
    <p:sldId id="701" r:id="rId34"/>
    <p:sldId id="699" r:id="rId35"/>
    <p:sldId id="700" r:id="rId36"/>
    <p:sldId id="706" r:id="rId37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514AF22-5E32-4706-A4F5-4E062F56FDF8}">
          <p14:sldIdLst>
            <p14:sldId id="465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9"/>
            <p14:sldId id="680"/>
            <p14:sldId id="681"/>
            <p14:sldId id="511"/>
            <p14:sldId id="682"/>
            <p14:sldId id="683"/>
            <p14:sldId id="684"/>
            <p14:sldId id="685"/>
            <p14:sldId id="687"/>
            <p14:sldId id="688"/>
            <p14:sldId id="689"/>
            <p14:sldId id="690"/>
            <p14:sldId id="686"/>
            <p14:sldId id="691"/>
            <p14:sldId id="692"/>
            <p14:sldId id="693"/>
            <p14:sldId id="704"/>
            <p14:sldId id="694"/>
            <p14:sldId id="705"/>
            <p14:sldId id="695"/>
            <p14:sldId id="696"/>
            <p14:sldId id="697"/>
            <p14:sldId id="698"/>
            <p14:sldId id="701"/>
            <p14:sldId id="699"/>
            <p14:sldId id="700"/>
            <p14:sldId id="706"/>
          </p14:sldIdLst>
        </p14:section>
        <p14:section name="Başlıksız Bölüm" id="{621E0BDF-989D-4542-B04E-B9F1398C70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DCD"/>
    <a:srgbClr val="FF1111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9302" autoAdjust="0"/>
  </p:normalViewPr>
  <p:slideViewPr>
    <p:cSldViewPr>
      <p:cViewPr>
        <p:scale>
          <a:sx n="90" d="100"/>
          <a:sy n="90" d="100"/>
        </p:scale>
        <p:origin x="648" y="2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834E1-EDB8-477E-A76E-B87CE90EF7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3CE7D75-E5BD-4F0D-AD62-4CA646C89ABF}">
      <dgm:prSet phldrT="[Metin]" custT="1"/>
      <dgm:spPr>
        <a:solidFill>
          <a:schemeClr val="bg1"/>
        </a:solidFill>
      </dgm:spPr>
      <dgm:t>
        <a:bodyPr/>
        <a:lstStyle/>
        <a:p>
          <a:r>
            <a:rPr lang="tr-TR" sz="1800" b="1" dirty="0">
              <a:solidFill>
                <a:srgbClr val="002060"/>
              </a:solidFill>
              <a:latin typeface="Aptos" panose="020B0004020202020204" pitchFamily="34" charset="0"/>
            </a:rPr>
            <a:t>Genel Yönetim Kapsamındaki Kamu İdareleri</a:t>
          </a:r>
        </a:p>
      </dgm:t>
    </dgm:pt>
    <dgm:pt modelId="{B16A1AE9-7E6B-48FC-A30E-EC4604235AA2}" type="parTrans" cxnId="{6EDCBDB9-C799-416F-93E7-989E4167D21E}">
      <dgm:prSet/>
      <dgm:spPr/>
      <dgm:t>
        <a:bodyPr/>
        <a:lstStyle/>
        <a:p>
          <a:endParaRPr lang="tr-TR"/>
        </a:p>
      </dgm:t>
    </dgm:pt>
    <dgm:pt modelId="{6345BE61-285C-424D-974D-5B17B3D70219}" type="sibTrans" cxnId="{6EDCBDB9-C799-416F-93E7-989E4167D21E}">
      <dgm:prSet/>
      <dgm:spPr/>
      <dgm:t>
        <a:bodyPr/>
        <a:lstStyle/>
        <a:p>
          <a:endParaRPr lang="tr-TR"/>
        </a:p>
      </dgm:t>
    </dgm:pt>
    <dgm:pt modelId="{E7E8DFFA-1FAC-4818-A213-26A35BC5A1B6}">
      <dgm:prSet phldrT="[Metin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r-TR" b="1" dirty="0">
              <a:solidFill>
                <a:srgbClr val="002060"/>
              </a:solidFill>
              <a:latin typeface="Aptos" panose="020B0004020202020204" pitchFamily="34" charset="0"/>
            </a:rPr>
            <a:t>Merkezi Yönetim Kapsamındaki Kamu İdareleri</a:t>
          </a:r>
        </a:p>
      </dgm:t>
    </dgm:pt>
    <dgm:pt modelId="{0E5EDDAC-1820-4A2D-A53F-284A80C9F0EE}" type="parTrans" cxnId="{009310AE-52CD-4638-A4D2-490CCF3B3423}">
      <dgm:prSet/>
      <dgm:spPr/>
      <dgm:t>
        <a:bodyPr/>
        <a:lstStyle/>
        <a:p>
          <a:endParaRPr lang="tr-TR"/>
        </a:p>
      </dgm:t>
    </dgm:pt>
    <dgm:pt modelId="{99F8E509-E307-4875-9736-3C726F48A890}" type="sibTrans" cxnId="{009310AE-52CD-4638-A4D2-490CCF3B3423}">
      <dgm:prSet/>
      <dgm:spPr/>
      <dgm:t>
        <a:bodyPr/>
        <a:lstStyle/>
        <a:p>
          <a:endParaRPr lang="tr-TR"/>
        </a:p>
      </dgm:t>
    </dgm:pt>
    <dgm:pt modelId="{F84C1F01-13AD-4169-9D8F-3BE06158F413}">
      <dgm:prSet phldrT="[Metin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r-TR" b="1" dirty="0">
              <a:solidFill>
                <a:srgbClr val="002060"/>
              </a:solidFill>
              <a:latin typeface="Aptos" panose="020B0004020202020204" pitchFamily="34" charset="0"/>
            </a:rPr>
            <a:t>Sosyal Güvenlik Kurumları</a:t>
          </a:r>
        </a:p>
      </dgm:t>
    </dgm:pt>
    <dgm:pt modelId="{9A3ABF78-D5B0-4580-9632-AC7D9CA1ACD9}" type="parTrans" cxnId="{7985A59F-0AFD-45FC-9F4E-1633FBD9BDCD}">
      <dgm:prSet/>
      <dgm:spPr/>
      <dgm:t>
        <a:bodyPr/>
        <a:lstStyle/>
        <a:p>
          <a:endParaRPr lang="tr-TR"/>
        </a:p>
      </dgm:t>
    </dgm:pt>
    <dgm:pt modelId="{D34069B6-0E83-467F-88A7-A04AD8E93E6B}" type="sibTrans" cxnId="{7985A59F-0AFD-45FC-9F4E-1633FBD9BDCD}">
      <dgm:prSet/>
      <dgm:spPr/>
      <dgm:t>
        <a:bodyPr/>
        <a:lstStyle/>
        <a:p>
          <a:endParaRPr lang="tr-TR"/>
        </a:p>
      </dgm:t>
    </dgm:pt>
    <dgm:pt modelId="{78D5C19C-638F-4DAC-B3EE-4588DADD3C3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r-TR" b="0" i="1" dirty="0">
              <a:solidFill>
                <a:srgbClr val="002060"/>
              </a:solidFill>
              <a:latin typeface="Aptos" panose="020B0004020202020204" pitchFamily="34" charset="0"/>
            </a:rPr>
            <a:t>Genel Bütçe Kapsamındaki Kamu İdareleri</a:t>
          </a:r>
        </a:p>
      </dgm:t>
    </dgm:pt>
    <dgm:pt modelId="{3A3FB833-F014-496B-92B2-89021618EEB7}" type="parTrans" cxnId="{7BDB45E7-313A-4B15-A744-66A02C374404}">
      <dgm:prSet/>
      <dgm:spPr/>
      <dgm:t>
        <a:bodyPr/>
        <a:lstStyle/>
        <a:p>
          <a:endParaRPr lang="tr-TR"/>
        </a:p>
      </dgm:t>
    </dgm:pt>
    <dgm:pt modelId="{49EAFD78-3DFE-4755-A05B-B61210EB5F87}" type="sibTrans" cxnId="{7BDB45E7-313A-4B15-A744-66A02C374404}">
      <dgm:prSet/>
      <dgm:spPr/>
      <dgm:t>
        <a:bodyPr/>
        <a:lstStyle/>
        <a:p>
          <a:endParaRPr lang="tr-TR"/>
        </a:p>
      </dgm:t>
    </dgm:pt>
    <dgm:pt modelId="{1F4879E2-5670-47A6-82A4-B115772C4645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r-TR" i="1" dirty="0">
              <a:solidFill>
                <a:srgbClr val="002060"/>
              </a:solidFill>
              <a:latin typeface="Aptos" panose="020B0004020202020204" pitchFamily="34" charset="0"/>
            </a:rPr>
            <a:t>Özel Bütçeli İdareler</a:t>
          </a:r>
        </a:p>
      </dgm:t>
    </dgm:pt>
    <dgm:pt modelId="{6A80E618-2BE3-43F5-837E-F689894ABB52}" type="parTrans" cxnId="{2F2E0206-9AF5-4965-B0F2-D38A8033B92A}">
      <dgm:prSet/>
      <dgm:spPr/>
      <dgm:t>
        <a:bodyPr/>
        <a:lstStyle/>
        <a:p>
          <a:endParaRPr lang="tr-TR"/>
        </a:p>
      </dgm:t>
    </dgm:pt>
    <dgm:pt modelId="{3367A5B1-F754-4BD1-8C8B-DAC8C678AD3E}" type="sibTrans" cxnId="{2F2E0206-9AF5-4965-B0F2-D38A8033B92A}">
      <dgm:prSet/>
      <dgm:spPr/>
      <dgm:t>
        <a:bodyPr/>
        <a:lstStyle/>
        <a:p>
          <a:endParaRPr lang="tr-TR"/>
        </a:p>
      </dgm:t>
    </dgm:pt>
    <dgm:pt modelId="{3BD3DA0D-857F-4651-AFB5-F37148DE2712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tr-TR" dirty="0">
              <a:solidFill>
                <a:schemeClr val="bg1">
                  <a:lumMod val="75000"/>
                </a:schemeClr>
              </a:solidFill>
            </a:rPr>
            <a:t>Düzenleyici ve Denetleyici Kurumlar Kapsam Dışıdır.</a:t>
          </a:r>
        </a:p>
      </dgm:t>
    </dgm:pt>
    <dgm:pt modelId="{419FAE94-5662-47A7-8E13-8402CAAF0B07}" type="parTrans" cxnId="{FEBFC611-BF12-4B88-A6E3-33B54BE36138}">
      <dgm:prSet/>
      <dgm:spPr/>
      <dgm:t>
        <a:bodyPr/>
        <a:lstStyle/>
        <a:p>
          <a:endParaRPr lang="tr-TR"/>
        </a:p>
      </dgm:t>
    </dgm:pt>
    <dgm:pt modelId="{7F17455C-A8A0-4E2C-8859-3B7534741220}" type="sibTrans" cxnId="{FEBFC611-BF12-4B88-A6E3-33B54BE36138}">
      <dgm:prSet/>
      <dgm:spPr/>
      <dgm:t>
        <a:bodyPr/>
        <a:lstStyle/>
        <a:p>
          <a:endParaRPr lang="tr-TR"/>
        </a:p>
      </dgm:t>
    </dgm:pt>
    <dgm:pt modelId="{30763CA4-4924-47E7-8B64-35E1E7C6B7E1}">
      <dgm:prSet phldrT="[Metin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tr-TR" b="1" dirty="0">
              <a:solidFill>
                <a:srgbClr val="002060"/>
              </a:solidFill>
              <a:latin typeface="Aptos" panose="020B0004020202020204" pitchFamily="34" charset="0"/>
            </a:rPr>
            <a:t>Mahalli İdareler</a:t>
          </a:r>
        </a:p>
      </dgm:t>
    </dgm:pt>
    <dgm:pt modelId="{5715CB5D-D77C-4A88-A01F-C1652E420243}" type="sibTrans" cxnId="{535A932D-53AA-46BC-B1F4-88FB83655572}">
      <dgm:prSet/>
      <dgm:spPr/>
      <dgm:t>
        <a:bodyPr/>
        <a:lstStyle/>
        <a:p>
          <a:endParaRPr lang="tr-TR"/>
        </a:p>
      </dgm:t>
    </dgm:pt>
    <dgm:pt modelId="{008D9820-54F1-4995-BB54-66F2AFAA1901}" type="parTrans" cxnId="{535A932D-53AA-46BC-B1F4-88FB83655572}">
      <dgm:prSet/>
      <dgm:spPr/>
      <dgm:t>
        <a:bodyPr/>
        <a:lstStyle/>
        <a:p>
          <a:endParaRPr lang="tr-TR"/>
        </a:p>
      </dgm:t>
    </dgm:pt>
    <dgm:pt modelId="{F0448E6B-0B3D-4472-B042-DEF32753D6D7}" type="pres">
      <dgm:prSet presAssocID="{CFA834E1-EDB8-477E-A76E-B87CE90EF7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4C3E08-F14E-4040-AB5A-41ADF35214C7}" type="pres">
      <dgm:prSet presAssocID="{63CE7D75-E5BD-4F0D-AD62-4CA646C89ABF}" presName="hierRoot1" presStyleCnt="0">
        <dgm:presLayoutVars>
          <dgm:hierBranch val="init"/>
        </dgm:presLayoutVars>
      </dgm:prSet>
      <dgm:spPr/>
    </dgm:pt>
    <dgm:pt modelId="{38A0635F-7079-4396-A5F6-A8DE488E3D72}" type="pres">
      <dgm:prSet presAssocID="{63CE7D75-E5BD-4F0D-AD62-4CA646C89ABF}" presName="rootComposite1" presStyleCnt="0"/>
      <dgm:spPr/>
    </dgm:pt>
    <dgm:pt modelId="{03ADEA09-81FC-4BB9-8348-D4032A00AA52}" type="pres">
      <dgm:prSet presAssocID="{63CE7D75-E5BD-4F0D-AD62-4CA646C89ABF}" presName="rootText1" presStyleLbl="node0" presStyleIdx="0" presStyleCnt="1" custScaleX="276679">
        <dgm:presLayoutVars>
          <dgm:chPref val="3"/>
        </dgm:presLayoutVars>
      </dgm:prSet>
      <dgm:spPr/>
    </dgm:pt>
    <dgm:pt modelId="{FD857680-6D0D-4120-8C40-0F93582B2A32}" type="pres">
      <dgm:prSet presAssocID="{63CE7D75-E5BD-4F0D-AD62-4CA646C89ABF}" presName="rootConnector1" presStyleLbl="node1" presStyleIdx="0" presStyleCnt="0"/>
      <dgm:spPr/>
    </dgm:pt>
    <dgm:pt modelId="{76612685-6414-4341-9C0C-41B93A579B22}" type="pres">
      <dgm:prSet presAssocID="{63CE7D75-E5BD-4F0D-AD62-4CA646C89ABF}" presName="hierChild2" presStyleCnt="0"/>
      <dgm:spPr/>
    </dgm:pt>
    <dgm:pt modelId="{689F7686-3064-4986-B0AE-318BA2B630EB}" type="pres">
      <dgm:prSet presAssocID="{0E5EDDAC-1820-4A2D-A53F-284A80C9F0EE}" presName="Name37" presStyleLbl="parChTrans1D2" presStyleIdx="0" presStyleCnt="3"/>
      <dgm:spPr/>
    </dgm:pt>
    <dgm:pt modelId="{BFFBC625-55FB-4CF0-8182-F21783F5DCB0}" type="pres">
      <dgm:prSet presAssocID="{E7E8DFFA-1FAC-4818-A213-26A35BC5A1B6}" presName="hierRoot2" presStyleCnt="0">
        <dgm:presLayoutVars>
          <dgm:hierBranch val="init"/>
        </dgm:presLayoutVars>
      </dgm:prSet>
      <dgm:spPr/>
    </dgm:pt>
    <dgm:pt modelId="{DFFBCA2B-0FB3-4148-9EEC-E4F67C4B19DD}" type="pres">
      <dgm:prSet presAssocID="{E7E8DFFA-1FAC-4818-A213-26A35BC5A1B6}" presName="rootComposite" presStyleCnt="0"/>
      <dgm:spPr/>
    </dgm:pt>
    <dgm:pt modelId="{2DD9DF72-399E-4530-8067-2059139D48A2}" type="pres">
      <dgm:prSet presAssocID="{E7E8DFFA-1FAC-4818-A213-26A35BC5A1B6}" presName="rootText" presStyleLbl="node2" presStyleIdx="0" presStyleCnt="3" custScaleX="219885">
        <dgm:presLayoutVars>
          <dgm:chPref val="3"/>
        </dgm:presLayoutVars>
      </dgm:prSet>
      <dgm:spPr/>
    </dgm:pt>
    <dgm:pt modelId="{4AFDEAFF-869E-46C0-B8A9-457EB3C146B7}" type="pres">
      <dgm:prSet presAssocID="{E7E8DFFA-1FAC-4818-A213-26A35BC5A1B6}" presName="rootConnector" presStyleLbl="node2" presStyleIdx="0" presStyleCnt="3"/>
      <dgm:spPr/>
    </dgm:pt>
    <dgm:pt modelId="{5448E73E-E4A7-47E9-93B1-8495BC57CB33}" type="pres">
      <dgm:prSet presAssocID="{E7E8DFFA-1FAC-4818-A213-26A35BC5A1B6}" presName="hierChild4" presStyleCnt="0"/>
      <dgm:spPr/>
    </dgm:pt>
    <dgm:pt modelId="{E93C7BB1-EC47-4FD3-B89A-F5E05581F494}" type="pres">
      <dgm:prSet presAssocID="{3A3FB833-F014-496B-92B2-89021618EEB7}" presName="Name37" presStyleLbl="parChTrans1D3" presStyleIdx="0" presStyleCnt="3"/>
      <dgm:spPr/>
    </dgm:pt>
    <dgm:pt modelId="{5761441F-9D6A-440A-9616-453CC027D5C3}" type="pres">
      <dgm:prSet presAssocID="{78D5C19C-638F-4DAC-B3EE-4588DADD3C3A}" presName="hierRoot2" presStyleCnt="0">
        <dgm:presLayoutVars>
          <dgm:hierBranch val="init"/>
        </dgm:presLayoutVars>
      </dgm:prSet>
      <dgm:spPr/>
    </dgm:pt>
    <dgm:pt modelId="{34E68EE2-1C9C-46F1-A00B-42C9A86BB60A}" type="pres">
      <dgm:prSet presAssocID="{78D5C19C-638F-4DAC-B3EE-4588DADD3C3A}" presName="rootComposite" presStyleCnt="0"/>
      <dgm:spPr/>
    </dgm:pt>
    <dgm:pt modelId="{65845BFA-E9CD-4D7A-BE52-EE040D58A14E}" type="pres">
      <dgm:prSet presAssocID="{78D5C19C-638F-4DAC-B3EE-4588DADD3C3A}" presName="rootText" presStyleLbl="node3" presStyleIdx="0" presStyleCnt="3" custScaleX="144206">
        <dgm:presLayoutVars>
          <dgm:chPref val="3"/>
        </dgm:presLayoutVars>
      </dgm:prSet>
      <dgm:spPr/>
    </dgm:pt>
    <dgm:pt modelId="{B0699713-5D46-4B74-96C6-EA059DA986DC}" type="pres">
      <dgm:prSet presAssocID="{78D5C19C-638F-4DAC-B3EE-4588DADD3C3A}" presName="rootConnector" presStyleLbl="node3" presStyleIdx="0" presStyleCnt="3"/>
      <dgm:spPr/>
    </dgm:pt>
    <dgm:pt modelId="{79D06C24-7854-4BA9-80D3-B17E22C91C66}" type="pres">
      <dgm:prSet presAssocID="{78D5C19C-638F-4DAC-B3EE-4588DADD3C3A}" presName="hierChild4" presStyleCnt="0"/>
      <dgm:spPr/>
    </dgm:pt>
    <dgm:pt modelId="{B718934F-E804-4FDB-9EC0-3A51F04E9073}" type="pres">
      <dgm:prSet presAssocID="{78D5C19C-638F-4DAC-B3EE-4588DADD3C3A}" presName="hierChild5" presStyleCnt="0"/>
      <dgm:spPr/>
    </dgm:pt>
    <dgm:pt modelId="{EEEB102F-EDA3-475C-96DC-EB0410D98799}" type="pres">
      <dgm:prSet presAssocID="{6A80E618-2BE3-43F5-837E-F689894ABB52}" presName="Name37" presStyleLbl="parChTrans1D3" presStyleIdx="1" presStyleCnt="3"/>
      <dgm:spPr/>
    </dgm:pt>
    <dgm:pt modelId="{C3B1D190-4E7F-4144-87E5-76CC397F44E3}" type="pres">
      <dgm:prSet presAssocID="{1F4879E2-5670-47A6-82A4-B115772C4645}" presName="hierRoot2" presStyleCnt="0">
        <dgm:presLayoutVars>
          <dgm:hierBranch val="init"/>
        </dgm:presLayoutVars>
      </dgm:prSet>
      <dgm:spPr/>
    </dgm:pt>
    <dgm:pt modelId="{7C529007-3793-41D4-BCFA-D04901BC604D}" type="pres">
      <dgm:prSet presAssocID="{1F4879E2-5670-47A6-82A4-B115772C4645}" presName="rootComposite" presStyleCnt="0"/>
      <dgm:spPr/>
    </dgm:pt>
    <dgm:pt modelId="{7D24C772-4EEF-4B12-8962-8B5BA5F5BED5}" type="pres">
      <dgm:prSet presAssocID="{1F4879E2-5670-47A6-82A4-B115772C4645}" presName="rootText" presStyleLbl="node3" presStyleIdx="1" presStyleCnt="3" custScaleX="144268" custLinFactNeighborY="-4216">
        <dgm:presLayoutVars>
          <dgm:chPref val="3"/>
        </dgm:presLayoutVars>
      </dgm:prSet>
      <dgm:spPr/>
    </dgm:pt>
    <dgm:pt modelId="{C1B5EAFC-9431-4D0E-9D59-5B93BEC3AFE0}" type="pres">
      <dgm:prSet presAssocID="{1F4879E2-5670-47A6-82A4-B115772C4645}" presName="rootConnector" presStyleLbl="node3" presStyleIdx="1" presStyleCnt="3"/>
      <dgm:spPr/>
    </dgm:pt>
    <dgm:pt modelId="{A1D99CEA-95A2-41F4-8B69-048FDC45D2F7}" type="pres">
      <dgm:prSet presAssocID="{1F4879E2-5670-47A6-82A4-B115772C4645}" presName="hierChild4" presStyleCnt="0"/>
      <dgm:spPr/>
    </dgm:pt>
    <dgm:pt modelId="{37E3D11E-D801-4E4A-B2F1-DF09DD22E517}" type="pres">
      <dgm:prSet presAssocID="{1F4879E2-5670-47A6-82A4-B115772C4645}" presName="hierChild5" presStyleCnt="0"/>
      <dgm:spPr/>
    </dgm:pt>
    <dgm:pt modelId="{FC145D86-C006-40EF-8B9B-CF911C24315D}" type="pres">
      <dgm:prSet presAssocID="{419FAE94-5662-47A7-8E13-8402CAAF0B07}" presName="Name37" presStyleLbl="parChTrans1D3" presStyleIdx="2" presStyleCnt="3"/>
      <dgm:spPr/>
    </dgm:pt>
    <dgm:pt modelId="{C560C161-B64A-4F36-9F61-73B978E5E190}" type="pres">
      <dgm:prSet presAssocID="{3BD3DA0D-857F-4651-AFB5-F37148DE2712}" presName="hierRoot2" presStyleCnt="0">
        <dgm:presLayoutVars>
          <dgm:hierBranch val="init"/>
        </dgm:presLayoutVars>
      </dgm:prSet>
      <dgm:spPr/>
    </dgm:pt>
    <dgm:pt modelId="{AEDCFD91-51B5-4E88-8868-A5AFCF0BFD7F}" type="pres">
      <dgm:prSet presAssocID="{3BD3DA0D-857F-4651-AFB5-F37148DE2712}" presName="rootComposite" presStyleCnt="0"/>
      <dgm:spPr/>
    </dgm:pt>
    <dgm:pt modelId="{23176995-F22D-44F3-925A-FB5ADCC5BAF9}" type="pres">
      <dgm:prSet presAssocID="{3BD3DA0D-857F-4651-AFB5-F37148DE2712}" presName="rootText" presStyleLbl="node3" presStyleIdx="2" presStyleCnt="3" custScaleX="153575" custScaleY="73427">
        <dgm:presLayoutVars>
          <dgm:chPref val="3"/>
        </dgm:presLayoutVars>
      </dgm:prSet>
      <dgm:spPr/>
    </dgm:pt>
    <dgm:pt modelId="{9DB42779-B444-4EB8-B404-6C8929A59462}" type="pres">
      <dgm:prSet presAssocID="{3BD3DA0D-857F-4651-AFB5-F37148DE2712}" presName="rootConnector" presStyleLbl="node3" presStyleIdx="2" presStyleCnt="3"/>
      <dgm:spPr/>
    </dgm:pt>
    <dgm:pt modelId="{B8A28D85-C3BA-4E49-AAF6-2A74BA73A5AC}" type="pres">
      <dgm:prSet presAssocID="{3BD3DA0D-857F-4651-AFB5-F37148DE2712}" presName="hierChild4" presStyleCnt="0"/>
      <dgm:spPr/>
    </dgm:pt>
    <dgm:pt modelId="{1D7FCD4C-4A72-429C-B08F-C79C3115F180}" type="pres">
      <dgm:prSet presAssocID="{3BD3DA0D-857F-4651-AFB5-F37148DE2712}" presName="hierChild5" presStyleCnt="0"/>
      <dgm:spPr/>
    </dgm:pt>
    <dgm:pt modelId="{97322BED-45A8-4904-98F9-934D56D3654D}" type="pres">
      <dgm:prSet presAssocID="{E7E8DFFA-1FAC-4818-A213-26A35BC5A1B6}" presName="hierChild5" presStyleCnt="0"/>
      <dgm:spPr/>
    </dgm:pt>
    <dgm:pt modelId="{327FEDB0-1637-44B8-A27A-220E208779D9}" type="pres">
      <dgm:prSet presAssocID="{008D9820-54F1-4995-BB54-66F2AFAA1901}" presName="Name37" presStyleLbl="parChTrans1D2" presStyleIdx="1" presStyleCnt="3"/>
      <dgm:spPr/>
    </dgm:pt>
    <dgm:pt modelId="{8AA0B9FC-B9BE-4D1B-8202-970BE43AF264}" type="pres">
      <dgm:prSet presAssocID="{30763CA4-4924-47E7-8B64-35E1E7C6B7E1}" presName="hierRoot2" presStyleCnt="0">
        <dgm:presLayoutVars>
          <dgm:hierBranch val="init"/>
        </dgm:presLayoutVars>
      </dgm:prSet>
      <dgm:spPr/>
    </dgm:pt>
    <dgm:pt modelId="{9DDE9AB5-00BE-45EA-9821-80490FFA6BAE}" type="pres">
      <dgm:prSet presAssocID="{30763CA4-4924-47E7-8B64-35E1E7C6B7E1}" presName="rootComposite" presStyleCnt="0"/>
      <dgm:spPr/>
    </dgm:pt>
    <dgm:pt modelId="{A59F217B-AE78-49EA-AFB0-B71CC03122E1}" type="pres">
      <dgm:prSet presAssocID="{30763CA4-4924-47E7-8B64-35E1E7C6B7E1}" presName="rootText" presStyleLbl="node2" presStyleIdx="1" presStyleCnt="3" custScaleX="174827" custLinFactNeighborX="3716" custLinFactNeighborY="4042">
        <dgm:presLayoutVars>
          <dgm:chPref val="3"/>
        </dgm:presLayoutVars>
      </dgm:prSet>
      <dgm:spPr/>
    </dgm:pt>
    <dgm:pt modelId="{F3451BD7-4914-4F19-9871-269D1B72AFAF}" type="pres">
      <dgm:prSet presAssocID="{30763CA4-4924-47E7-8B64-35E1E7C6B7E1}" presName="rootConnector" presStyleLbl="node2" presStyleIdx="1" presStyleCnt="3"/>
      <dgm:spPr/>
    </dgm:pt>
    <dgm:pt modelId="{E56E5505-B780-444B-B39A-8719F330CD25}" type="pres">
      <dgm:prSet presAssocID="{30763CA4-4924-47E7-8B64-35E1E7C6B7E1}" presName="hierChild4" presStyleCnt="0"/>
      <dgm:spPr/>
    </dgm:pt>
    <dgm:pt modelId="{2D9C898E-D0DA-4A96-AC01-B55F909F6368}" type="pres">
      <dgm:prSet presAssocID="{30763CA4-4924-47E7-8B64-35E1E7C6B7E1}" presName="hierChild5" presStyleCnt="0"/>
      <dgm:spPr/>
    </dgm:pt>
    <dgm:pt modelId="{742F581D-0E67-43F2-AA51-E8ABFFD7A66C}" type="pres">
      <dgm:prSet presAssocID="{9A3ABF78-D5B0-4580-9632-AC7D9CA1ACD9}" presName="Name37" presStyleLbl="parChTrans1D2" presStyleIdx="2" presStyleCnt="3"/>
      <dgm:spPr/>
    </dgm:pt>
    <dgm:pt modelId="{707B7229-A69E-4A2D-8753-3D37A17CB251}" type="pres">
      <dgm:prSet presAssocID="{F84C1F01-13AD-4169-9D8F-3BE06158F413}" presName="hierRoot2" presStyleCnt="0">
        <dgm:presLayoutVars>
          <dgm:hierBranch val="init"/>
        </dgm:presLayoutVars>
      </dgm:prSet>
      <dgm:spPr/>
    </dgm:pt>
    <dgm:pt modelId="{E8F3AE30-9E70-4BEF-A9E4-E98F0E2A6792}" type="pres">
      <dgm:prSet presAssocID="{F84C1F01-13AD-4169-9D8F-3BE06158F413}" presName="rootComposite" presStyleCnt="0"/>
      <dgm:spPr/>
    </dgm:pt>
    <dgm:pt modelId="{A59EF105-B80C-441D-9357-E69C86BC4061}" type="pres">
      <dgm:prSet presAssocID="{F84C1F01-13AD-4169-9D8F-3BE06158F413}" presName="rootText" presStyleLbl="node2" presStyleIdx="2" presStyleCnt="3" custScaleX="227317" custLinFactNeighborX="5974" custLinFactNeighborY="-8022">
        <dgm:presLayoutVars>
          <dgm:chPref val="3"/>
        </dgm:presLayoutVars>
      </dgm:prSet>
      <dgm:spPr/>
    </dgm:pt>
    <dgm:pt modelId="{7ED2CAB6-6889-410E-9034-6F5372155169}" type="pres">
      <dgm:prSet presAssocID="{F84C1F01-13AD-4169-9D8F-3BE06158F413}" presName="rootConnector" presStyleLbl="node2" presStyleIdx="2" presStyleCnt="3"/>
      <dgm:spPr/>
    </dgm:pt>
    <dgm:pt modelId="{941D27DA-710D-474C-9525-D7D32DA0DC68}" type="pres">
      <dgm:prSet presAssocID="{F84C1F01-13AD-4169-9D8F-3BE06158F413}" presName="hierChild4" presStyleCnt="0"/>
      <dgm:spPr/>
    </dgm:pt>
    <dgm:pt modelId="{A0A95D10-84B5-4736-B055-5D19446085F7}" type="pres">
      <dgm:prSet presAssocID="{F84C1F01-13AD-4169-9D8F-3BE06158F413}" presName="hierChild5" presStyleCnt="0"/>
      <dgm:spPr/>
    </dgm:pt>
    <dgm:pt modelId="{03A5FAC6-A76A-49E8-BDFF-1E3FFFFEB6F3}" type="pres">
      <dgm:prSet presAssocID="{63CE7D75-E5BD-4F0D-AD62-4CA646C89ABF}" presName="hierChild3" presStyleCnt="0"/>
      <dgm:spPr/>
    </dgm:pt>
  </dgm:ptLst>
  <dgm:cxnLst>
    <dgm:cxn modelId="{2F2E0206-9AF5-4965-B0F2-D38A8033B92A}" srcId="{E7E8DFFA-1FAC-4818-A213-26A35BC5A1B6}" destId="{1F4879E2-5670-47A6-82A4-B115772C4645}" srcOrd="1" destOrd="0" parTransId="{6A80E618-2BE3-43F5-837E-F689894ABB52}" sibTransId="{3367A5B1-F754-4BD1-8C8B-DAC8C678AD3E}"/>
    <dgm:cxn modelId="{044ABD0A-4B24-4BD6-9B52-682E0CE79B49}" type="presOf" srcId="{1F4879E2-5670-47A6-82A4-B115772C4645}" destId="{7D24C772-4EEF-4B12-8962-8B5BA5F5BED5}" srcOrd="0" destOrd="0" presId="urn:microsoft.com/office/officeart/2005/8/layout/orgChart1"/>
    <dgm:cxn modelId="{FEBFC611-BF12-4B88-A6E3-33B54BE36138}" srcId="{E7E8DFFA-1FAC-4818-A213-26A35BC5A1B6}" destId="{3BD3DA0D-857F-4651-AFB5-F37148DE2712}" srcOrd="2" destOrd="0" parTransId="{419FAE94-5662-47A7-8E13-8402CAAF0B07}" sibTransId="{7F17455C-A8A0-4E2C-8859-3B7534741220}"/>
    <dgm:cxn modelId="{FC008818-AD65-488F-B4E4-4C4EDEE9A24F}" type="presOf" srcId="{1F4879E2-5670-47A6-82A4-B115772C4645}" destId="{C1B5EAFC-9431-4D0E-9D59-5B93BEC3AFE0}" srcOrd="1" destOrd="0" presId="urn:microsoft.com/office/officeart/2005/8/layout/orgChart1"/>
    <dgm:cxn modelId="{26A5151A-9352-402C-894E-DC9D64489605}" type="presOf" srcId="{E7E8DFFA-1FAC-4818-A213-26A35BC5A1B6}" destId="{2DD9DF72-399E-4530-8067-2059139D48A2}" srcOrd="0" destOrd="0" presId="urn:microsoft.com/office/officeart/2005/8/layout/orgChart1"/>
    <dgm:cxn modelId="{02824F1A-F941-471F-A7D6-B7857435BD03}" type="presOf" srcId="{E7E8DFFA-1FAC-4818-A213-26A35BC5A1B6}" destId="{4AFDEAFF-869E-46C0-B8A9-457EB3C146B7}" srcOrd="1" destOrd="0" presId="urn:microsoft.com/office/officeart/2005/8/layout/orgChart1"/>
    <dgm:cxn modelId="{D17F4128-2DD9-4AEA-9E78-F677E9F391F9}" type="presOf" srcId="{63CE7D75-E5BD-4F0D-AD62-4CA646C89ABF}" destId="{FD857680-6D0D-4120-8C40-0F93582B2A32}" srcOrd="1" destOrd="0" presId="urn:microsoft.com/office/officeart/2005/8/layout/orgChart1"/>
    <dgm:cxn modelId="{2B45922C-6C31-4247-A727-FBAE1CE578AC}" type="presOf" srcId="{0E5EDDAC-1820-4A2D-A53F-284A80C9F0EE}" destId="{689F7686-3064-4986-B0AE-318BA2B630EB}" srcOrd="0" destOrd="0" presId="urn:microsoft.com/office/officeart/2005/8/layout/orgChart1"/>
    <dgm:cxn modelId="{535A932D-53AA-46BC-B1F4-88FB83655572}" srcId="{63CE7D75-E5BD-4F0D-AD62-4CA646C89ABF}" destId="{30763CA4-4924-47E7-8B64-35E1E7C6B7E1}" srcOrd="1" destOrd="0" parTransId="{008D9820-54F1-4995-BB54-66F2AFAA1901}" sibTransId="{5715CB5D-D77C-4A88-A01F-C1652E420243}"/>
    <dgm:cxn modelId="{95926B32-A1E1-4B65-ABD2-AF9FFA8C7919}" type="presOf" srcId="{008D9820-54F1-4995-BB54-66F2AFAA1901}" destId="{327FEDB0-1637-44B8-A27A-220E208779D9}" srcOrd="0" destOrd="0" presId="urn:microsoft.com/office/officeart/2005/8/layout/orgChart1"/>
    <dgm:cxn modelId="{25DDC83D-AEFA-4663-8CE6-6D413BDB6DCE}" type="presOf" srcId="{3BD3DA0D-857F-4651-AFB5-F37148DE2712}" destId="{23176995-F22D-44F3-925A-FB5ADCC5BAF9}" srcOrd="0" destOrd="0" presId="urn:microsoft.com/office/officeart/2005/8/layout/orgChart1"/>
    <dgm:cxn modelId="{5C3F965E-AFD2-41D3-B9BA-8DFB82CCD6A7}" type="presOf" srcId="{3BD3DA0D-857F-4651-AFB5-F37148DE2712}" destId="{9DB42779-B444-4EB8-B404-6C8929A59462}" srcOrd="1" destOrd="0" presId="urn:microsoft.com/office/officeart/2005/8/layout/orgChart1"/>
    <dgm:cxn modelId="{42A8E788-61B8-4BB9-A239-AFE76084A7F3}" type="presOf" srcId="{F84C1F01-13AD-4169-9D8F-3BE06158F413}" destId="{A59EF105-B80C-441D-9357-E69C86BC4061}" srcOrd="0" destOrd="0" presId="urn:microsoft.com/office/officeart/2005/8/layout/orgChart1"/>
    <dgm:cxn modelId="{7985A59F-0AFD-45FC-9F4E-1633FBD9BDCD}" srcId="{63CE7D75-E5BD-4F0D-AD62-4CA646C89ABF}" destId="{F84C1F01-13AD-4169-9D8F-3BE06158F413}" srcOrd="2" destOrd="0" parTransId="{9A3ABF78-D5B0-4580-9632-AC7D9CA1ACD9}" sibTransId="{D34069B6-0E83-467F-88A7-A04AD8E93E6B}"/>
    <dgm:cxn modelId="{009310AE-52CD-4638-A4D2-490CCF3B3423}" srcId="{63CE7D75-E5BD-4F0D-AD62-4CA646C89ABF}" destId="{E7E8DFFA-1FAC-4818-A213-26A35BC5A1B6}" srcOrd="0" destOrd="0" parTransId="{0E5EDDAC-1820-4A2D-A53F-284A80C9F0EE}" sibTransId="{99F8E509-E307-4875-9736-3C726F48A890}"/>
    <dgm:cxn modelId="{721F60B6-B55F-4957-9A1F-CF5AFD2CB691}" type="presOf" srcId="{CFA834E1-EDB8-477E-A76E-B87CE90EF7AA}" destId="{F0448E6B-0B3D-4472-B042-DEF32753D6D7}" srcOrd="0" destOrd="0" presId="urn:microsoft.com/office/officeart/2005/8/layout/orgChart1"/>
    <dgm:cxn modelId="{6EDCBDB9-C799-416F-93E7-989E4167D21E}" srcId="{CFA834E1-EDB8-477E-A76E-B87CE90EF7AA}" destId="{63CE7D75-E5BD-4F0D-AD62-4CA646C89ABF}" srcOrd="0" destOrd="0" parTransId="{B16A1AE9-7E6B-48FC-A30E-EC4604235AA2}" sibTransId="{6345BE61-285C-424D-974D-5B17B3D70219}"/>
    <dgm:cxn modelId="{71AA46BB-EE15-40CF-88D6-3B0FA09892DE}" type="presOf" srcId="{6A80E618-2BE3-43F5-837E-F689894ABB52}" destId="{EEEB102F-EDA3-475C-96DC-EB0410D98799}" srcOrd="0" destOrd="0" presId="urn:microsoft.com/office/officeart/2005/8/layout/orgChart1"/>
    <dgm:cxn modelId="{3684E9C8-D3BC-4E3A-A0D8-9D6DBA13BC61}" type="presOf" srcId="{78D5C19C-638F-4DAC-B3EE-4588DADD3C3A}" destId="{65845BFA-E9CD-4D7A-BE52-EE040D58A14E}" srcOrd="0" destOrd="0" presId="urn:microsoft.com/office/officeart/2005/8/layout/orgChart1"/>
    <dgm:cxn modelId="{7A33B3D2-FB10-4338-9BB6-41A9DEAB42C8}" type="presOf" srcId="{30763CA4-4924-47E7-8B64-35E1E7C6B7E1}" destId="{F3451BD7-4914-4F19-9871-269D1B72AFAF}" srcOrd="1" destOrd="0" presId="urn:microsoft.com/office/officeart/2005/8/layout/orgChart1"/>
    <dgm:cxn modelId="{C1B820D3-C588-4D09-ABCA-A253E1890994}" type="presOf" srcId="{419FAE94-5662-47A7-8E13-8402CAAF0B07}" destId="{FC145D86-C006-40EF-8B9B-CF911C24315D}" srcOrd="0" destOrd="0" presId="urn:microsoft.com/office/officeart/2005/8/layout/orgChart1"/>
    <dgm:cxn modelId="{1D53FBD4-4203-4468-BA8B-63F1C513E353}" type="presOf" srcId="{F84C1F01-13AD-4169-9D8F-3BE06158F413}" destId="{7ED2CAB6-6889-410E-9034-6F5372155169}" srcOrd="1" destOrd="0" presId="urn:microsoft.com/office/officeart/2005/8/layout/orgChart1"/>
    <dgm:cxn modelId="{CE0A55D5-1724-4301-8EBE-D0042E52C211}" type="presOf" srcId="{63CE7D75-E5BD-4F0D-AD62-4CA646C89ABF}" destId="{03ADEA09-81FC-4BB9-8348-D4032A00AA52}" srcOrd="0" destOrd="0" presId="urn:microsoft.com/office/officeart/2005/8/layout/orgChart1"/>
    <dgm:cxn modelId="{994A87D5-5F11-4B6E-B344-3294F1C01F26}" type="presOf" srcId="{78D5C19C-638F-4DAC-B3EE-4588DADD3C3A}" destId="{B0699713-5D46-4B74-96C6-EA059DA986DC}" srcOrd="1" destOrd="0" presId="urn:microsoft.com/office/officeart/2005/8/layout/orgChart1"/>
    <dgm:cxn modelId="{216E32DC-1B85-4F30-8BC0-A35265E1A906}" type="presOf" srcId="{30763CA4-4924-47E7-8B64-35E1E7C6B7E1}" destId="{A59F217B-AE78-49EA-AFB0-B71CC03122E1}" srcOrd="0" destOrd="0" presId="urn:microsoft.com/office/officeart/2005/8/layout/orgChart1"/>
    <dgm:cxn modelId="{CDF30BE0-1F5D-47C8-A577-E10FD3F4046D}" type="presOf" srcId="{9A3ABF78-D5B0-4580-9632-AC7D9CA1ACD9}" destId="{742F581D-0E67-43F2-AA51-E8ABFFD7A66C}" srcOrd="0" destOrd="0" presId="urn:microsoft.com/office/officeart/2005/8/layout/orgChart1"/>
    <dgm:cxn modelId="{7BDB45E7-313A-4B15-A744-66A02C374404}" srcId="{E7E8DFFA-1FAC-4818-A213-26A35BC5A1B6}" destId="{78D5C19C-638F-4DAC-B3EE-4588DADD3C3A}" srcOrd="0" destOrd="0" parTransId="{3A3FB833-F014-496B-92B2-89021618EEB7}" sibTransId="{49EAFD78-3DFE-4755-A05B-B61210EB5F87}"/>
    <dgm:cxn modelId="{865E60F1-A9A0-428F-A043-6F86B285A50D}" type="presOf" srcId="{3A3FB833-F014-496B-92B2-89021618EEB7}" destId="{E93C7BB1-EC47-4FD3-B89A-F5E05581F494}" srcOrd="0" destOrd="0" presId="urn:microsoft.com/office/officeart/2005/8/layout/orgChart1"/>
    <dgm:cxn modelId="{BCA87395-C7E4-4BFC-8D6F-13B5E12C7138}" type="presParOf" srcId="{F0448E6B-0B3D-4472-B042-DEF32753D6D7}" destId="{ED4C3E08-F14E-4040-AB5A-41ADF35214C7}" srcOrd="0" destOrd="0" presId="urn:microsoft.com/office/officeart/2005/8/layout/orgChart1"/>
    <dgm:cxn modelId="{16DD6871-9C03-4664-A612-A75581EF45A8}" type="presParOf" srcId="{ED4C3E08-F14E-4040-AB5A-41ADF35214C7}" destId="{38A0635F-7079-4396-A5F6-A8DE488E3D72}" srcOrd="0" destOrd="0" presId="urn:microsoft.com/office/officeart/2005/8/layout/orgChart1"/>
    <dgm:cxn modelId="{5F9AF3B3-2912-44E1-BC80-F49A3082C3C3}" type="presParOf" srcId="{38A0635F-7079-4396-A5F6-A8DE488E3D72}" destId="{03ADEA09-81FC-4BB9-8348-D4032A00AA52}" srcOrd="0" destOrd="0" presId="urn:microsoft.com/office/officeart/2005/8/layout/orgChart1"/>
    <dgm:cxn modelId="{A7AD1849-4691-4D54-A43F-469B13C06785}" type="presParOf" srcId="{38A0635F-7079-4396-A5F6-A8DE488E3D72}" destId="{FD857680-6D0D-4120-8C40-0F93582B2A32}" srcOrd="1" destOrd="0" presId="urn:microsoft.com/office/officeart/2005/8/layout/orgChart1"/>
    <dgm:cxn modelId="{4B557DDB-BB94-45EC-967D-8E01ABCA7EC3}" type="presParOf" srcId="{ED4C3E08-F14E-4040-AB5A-41ADF35214C7}" destId="{76612685-6414-4341-9C0C-41B93A579B22}" srcOrd="1" destOrd="0" presId="urn:microsoft.com/office/officeart/2005/8/layout/orgChart1"/>
    <dgm:cxn modelId="{CA8973BF-8AE8-4DE1-90E3-8913572F8BA4}" type="presParOf" srcId="{76612685-6414-4341-9C0C-41B93A579B22}" destId="{689F7686-3064-4986-B0AE-318BA2B630EB}" srcOrd="0" destOrd="0" presId="urn:microsoft.com/office/officeart/2005/8/layout/orgChart1"/>
    <dgm:cxn modelId="{6C6699F1-9A2B-443A-A8EA-A442626533A4}" type="presParOf" srcId="{76612685-6414-4341-9C0C-41B93A579B22}" destId="{BFFBC625-55FB-4CF0-8182-F21783F5DCB0}" srcOrd="1" destOrd="0" presId="urn:microsoft.com/office/officeart/2005/8/layout/orgChart1"/>
    <dgm:cxn modelId="{24252F70-CD79-41E7-B132-AA2AA7E96423}" type="presParOf" srcId="{BFFBC625-55FB-4CF0-8182-F21783F5DCB0}" destId="{DFFBCA2B-0FB3-4148-9EEC-E4F67C4B19DD}" srcOrd="0" destOrd="0" presId="urn:microsoft.com/office/officeart/2005/8/layout/orgChart1"/>
    <dgm:cxn modelId="{2DEEC89F-0971-4F6C-80F4-5158827B4A03}" type="presParOf" srcId="{DFFBCA2B-0FB3-4148-9EEC-E4F67C4B19DD}" destId="{2DD9DF72-399E-4530-8067-2059139D48A2}" srcOrd="0" destOrd="0" presId="urn:microsoft.com/office/officeart/2005/8/layout/orgChart1"/>
    <dgm:cxn modelId="{C6E1B075-FA13-4FDD-8E4D-2A0E6ED01916}" type="presParOf" srcId="{DFFBCA2B-0FB3-4148-9EEC-E4F67C4B19DD}" destId="{4AFDEAFF-869E-46C0-B8A9-457EB3C146B7}" srcOrd="1" destOrd="0" presId="urn:microsoft.com/office/officeart/2005/8/layout/orgChart1"/>
    <dgm:cxn modelId="{4AA6EC5E-DF1F-4674-8771-80A4D92D4112}" type="presParOf" srcId="{BFFBC625-55FB-4CF0-8182-F21783F5DCB0}" destId="{5448E73E-E4A7-47E9-93B1-8495BC57CB33}" srcOrd="1" destOrd="0" presId="urn:microsoft.com/office/officeart/2005/8/layout/orgChart1"/>
    <dgm:cxn modelId="{DA30C189-8F00-4E94-8255-72F7FC372B38}" type="presParOf" srcId="{5448E73E-E4A7-47E9-93B1-8495BC57CB33}" destId="{E93C7BB1-EC47-4FD3-B89A-F5E05581F494}" srcOrd="0" destOrd="0" presId="urn:microsoft.com/office/officeart/2005/8/layout/orgChart1"/>
    <dgm:cxn modelId="{86680D5C-B78C-4376-A538-7678AB9B8D72}" type="presParOf" srcId="{5448E73E-E4A7-47E9-93B1-8495BC57CB33}" destId="{5761441F-9D6A-440A-9616-453CC027D5C3}" srcOrd="1" destOrd="0" presId="urn:microsoft.com/office/officeart/2005/8/layout/orgChart1"/>
    <dgm:cxn modelId="{A7E9C619-2D76-4599-BB17-5B1E5C52DB2B}" type="presParOf" srcId="{5761441F-9D6A-440A-9616-453CC027D5C3}" destId="{34E68EE2-1C9C-46F1-A00B-42C9A86BB60A}" srcOrd="0" destOrd="0" presId="urn:microsoft.com/office/officeart/2005/8/layout/orgChart1"/>
    <dgm:cxn modelId="{9B78A8E7-F7B1-495F-A4EC-F5F33E854A91}" type="presParOf" srcId="{34E68EE2-1C9C-46F1-A00B-42C9A86BB60A}" destId="{65845BFA-E9CD-4D7A-BE52-EE040D58A14E}" srcOrd="0" destOrd="0" presId="urn:microsoft.com/office/officeart/2005/8/layout/orgChart1"/>
    <dgm:cxn modelId="{4DB39049-B55C-426C-B5A3-92A9261403C0}" type="presParOf" srcId="{34E68EE2-1C9C-46F1-A00B-42C9A86BB60A}" destId="{B0699713-5D46-4B74-96C6-EA059DA986DC}" srcOrd="1" destOrd="0" presId="urn:microsoft.com/office/officeart/2005/8/layout/orgChart1"/>
    <dgm:cxn modelId="{7867C520-275A-48D4-8D2D-29705941164B}" type="presParOf" srcId="{5761441F-9D6A-440A-9616-453CC027D5C3}" destId="{79D06C24-7854-4BA9-80D3-B17E22C91C66}" srcOrd="1" destOrd="0" presId="urn:microsoft.com/office/officeart/2005/8/layout/orgChart1"/>
    <dgm:cxn modelId="{C03EEF53-4CAF-49DC-A03E-3A5B4A57C18C}" type="presParOf" srcId="{5761441F-9D6A-440A-9616-453CC027D5C3}" destId="{B718934F-E804-4FDB-9EC0-3A51F04E9073}" srcOrd="2" destOrd="0" presId="urn:microsoft.com/office/officeart/2005/8/layout/orgChart1"/>
    <dgm:cxn modelId="{01B9FA7C-4C13-4387-A95E-002F4920EEFE}" type="presParOf" srcId="{5448E73E-E4A7-47E9-93B1-8495BC57CB33}" destId="{EEEB102F-EDA3-475C-96DC-EB0410D98799}" srcOrd="2" destOrd="0" presId="urn:microsoft.com/office/officeart/2005/8/layout/orgChart1"/>
    <dgm:cxn modelId="{F0DCDA80-5BE7-49A2-AC32-5F450241CB19}" type="presParOf" srcId="{5448E73E-E4A7-47E9-93B1-8495BC57CB33}" destId="{C3B1D190-4E7F-4144-87E5-76CC397F44E3}" srcOrd="3" destOrd="0" presId="urn:microsoft.com/office/officeart/2005/8/layout/orgChart1"/>
    <dgm:cxn modelId="{D3B67EC9-4FD1-413B-B855-3AE93BB39554}" type="presParOf" srcId="{C3B1D190-4E7F-4144-87E5-76CC397F44E3}" destId="{7C529007-3793-41D4-BCFA-D04901BC604D}" srcOrd="0" destOrd="0" presId="urn:microsoft.com/office/officeart/2005/8/layout/orgChart1"/>
    <dgm:cxn modelId="{7DDD22B1-5B6C-40D4-9B12-B8DB149A09DF}" type="presParOf" srcId="{7C529007-3793-41D4-BCFA-D04901BC604D}" destId="{7D24C772-4EEF-4B12-8962-8B5BA5F5BED5}" srcOrd="0" destOrd="0" presId="urn:microsoft.com/office/officeart/2005/8/layout/orgChart1"/>
    <dgm:cxn modelId="{F92F17D3-0729-4EAA-AC95-4D7833200458}" type="presParOf" srcId="{7C529007-3793-41D4-BCFA-D04901BC604D}" destId="{C1B5EAFC-9431-4D0E-9D59-5B93BEC3AFE0}" srcOrd="1" destOrd="0" presId="urn:microsoft.com/office/officeart/2005/8/layout/orgChart1"/>
    <dgm:cxn modelId="{2325910B-223C-49F2-A120-BA4E7C40AD98}" type="presParOf" srcId="{C3B1D190-4E7F-4144-87E5-76CC397F44E3}" destId="{A1D99CEA-95A2-41F4-8B69-048FDC45D2F7}" srcOrd="1" destOrd="0" presId="urn:microsoft.com/office/officeart/2005/8/layout/orgChart1"/>
    <dgm:cxn modelId="{9527F71A-BB3F-4A53-9078-549032D64C15}" type="presParOf" srcId="{C3B1D190-4E7F-4144-87E5-76CC397F44E3}" destId="{37E3D11E-D801-4E4A-B2F1-DF09DD22E517}" srcOrd="2" destOrd="0" presId="urn:microsoft.com/office/officeart/2005/8/layout/orgChart1"/>
    <dgm:cxn modelId="{F948A030-CFC9-46DF-A0A2-FC481B48E9C7}" type="presParOf" srcId="{5448E73E-E4A7-47E9-93B1-8495BC57CB33}" destId="{FC145D86-C006-40EF-8B9B-CF911C24315D}" srcOrd="4" destOrd="0" presId="urn:microsoft.com/office/officeart/2005/8/layout/orgChart1"/>
    <dgm:cxn modelId="{6496E265-5C36-4B88-AF1D-BA9577280EAD}" type="presParOf" srcId="{5448E73E-E4A7-47E9-93B1-8495BC57CB33}" destId="{C560C161-B64A-4F36-9F61-73B978E5E190}" srcOrd="5" destOrd="0" presId="urn:microsoft.com/office/officeart/2005/8/layout/orgChart1"/>
    <dgm:cxn modelId="{576CD6CB-EA51-4FE5-8A21-AAA00A5BFDD0}" type="presParOf" srcId="{C560C161-B64A-4F36-9F61-73B978E5E190}" destId="{AEDCFD91-51B5-4E88-8868-A5AFCF0BFD7F}" srcOrd="0" destOrd="0" presId="urn:microsoft.com/office/officeart/2005/8/layout/orgChart1"/>
    <dgm:cxn modelId="{345DF7F1-E081-4128-97ED-AA3A8CE35193}" type="presParOf" srcId="{AEDCFD91-51B5-4E88-8868-A5AFCF0BFD7F}" destId="{23176995-F22D-44F3-925A-FB5ADCC5BAF9}" srcOrd="0" destOrd="0" presId="urn:microsoft.com/office/officeart/2005/8/layout/orgChart1"/>
    <dgm:cxn modelId="{68E9766F-CBCD-468B-BAC6-2268FA6FEDFF}" type="presParOf" srcId="{AEDCFD91-51B5-4E88-8868-A5AFCF0BFD7F}" destId="{9DB42779-B444-4EB8-B404-6C8929A59462}" srcOrd="1" destOrd="0" presId="urn:microsoft.com/office/officeart/2005/8/layout/orgChart1"/>
    <dgm:cxn modelId="{15F4B6AE-84D6-493B-8B49-B61245E45A22}" type="presParOf" srcId="{C560C161-B64A-4F36-9F61-73B978E5E190}" destId="{B8A28D85-C3BA-4E49-AAF6-2A74BA73A5AC}" srcOrd="1" destOrd="0" presId="urn:microsoft.com/office/officeart/2005/8/layout/orgChart1"/>
    <dgm:cxn modelId="{39618982-EFED-4146-9A7B-5E3ED2464052}" type="presParOf" srcId="{C560C161-B64A-4F36-9F61-73B978E5E190}" destId="{1D7FCD4C-4A72-429C-B08F-C79C3115F180}" srcOrd="2" destOrd="0" presId="urn:microsoft.com/office/officeart/2005/8/layout/orgChart1"/>
    <dgm:cxn modelId="{FBCC8185-E9A6-46B3-8673-B13BD47BAFFA}" type="presParOf" srcId="{BFFBC625-55FB-4CF0-8182-F21783F5DCB0}" destId="{97322BED-45A8-4904-98F9-934D56D3654D}" srcOrd="2" destOrd="0" presId="urn:microsoft.com/office/officeart/2005/8/layout/orgChart1"/>
    <dgm:cxn modelId="{5B6EA63C-72A7-43B5-B831-B6CF75C0A0D7}" type="presParOf" srcId="{76612685-6414-4341-9C0C-41B93A579B22}" destId="{327FEDB0-1637-44B8-A27A-220E208779D9}" srcOrd="2" destOrd="0" presId="urn:microsoft.com/office/officeart/2005/8/layout/orgChart1"/>
    <dgm:cxn modelId="{3CB0E8DB-63D2-48E5-9174-B1F506CDB4DA}" type="presParOf" srcId="{76612685-6414-4341-9C0C-41B93A579B22}" destId="{8AA0B9FC-B9BE-4D1B-8202-970BE43AF264}" srcOrd="3" destOrd="0" presId="urn:microsoft.com/office/officeart/2005/8/layout/orgChart1"/>
    <dgm:cxn modelId="{B70C2FE0-15FD-4FFE-8FAA-BC4E3AC79586}" type="presParOf" srcId="{8AA0B9FC-B9BE-4D1B-8202-970BE43AF264}" destId="{9DDE9AB5-00BE-45EA-9821-80490FFA6BAE}" srcOrd="0" destOrd="0" presId="urn:microsoft.com/office/officeart/2005/8/layout/orgChart1"/>
    <dgm:cxn modelId="{23CDEBD2-5F42-425C-882F-400B2F8C20BB}" type="presParOf" srcId="{9DDE9AB5-00BE-45EA-9821-80490FFA6BAE}" destId="{A59F217B-AE78-49EA-AFB0-B71CC03122E1}" srcOrd="0" destOrd="0" presId="urn:microsoft.com/office/officeart/2005/8/layout/orgChart1"/>
    <dgm:cxn modelId="{B327E185-DCF7-44FF-A6D3-BB7A94C753A3}" type="presParOf" srcId="{9DDE9AB5-00BE-45EA-9821-80490FFA6BAE}" destId="{F3451BD7-4914-4F19-9871-269D1B72AFAF}" srcOrd="1" destOrd="0" presId="urn:microsoft.com/office/officeart/2005/8/layout/orgChart1"/>
    <dgm:cxn modelId="{7142A9B0-4C8B-490B-9D69-365FE37D57D8}" type="presParOf" srcId="{8AA0B9FC-B9BE-4D1B-8202-970BE43AF264}" destId="{E56E5505-B780-444B-B39A-8719F330CD25}" srcOrd="1" destOrd="0" presId="urn:microsoft.com/office/officeart/2005/8/layout/orgChart1"/>
    <dgm:cxn modelId="{0359FDCD-2948-4831-8CB9-AA919772C28F}" type="presParOf" srcId="{8AA0B9FC-B9BE-4D1B-8202-970BE43AF264}" destId="{2D9C898E-D0DA-4A96-AC01-B55F909F6368}" srcOrd="2" destOrd="0" presId="urn:microsoft.com/office/officeart/2005/8/layout/orgChart1"/>
    <dgm:cxn modelId="{10848351-FC09-4725-9300-B25A7653BA46}" type="presParOf" srcId="{76612685-6414-4341-9C0C-41B93A579B22}" destId="{742F581D-0E67-43F2-AA51-E8ABFFD7A66C}" srcOrd="4" destOrd="0" presId="urn:microsoft.com/office/officeart/2005/8/layout/orgChart1"/>
    <dgm:cxn modelId="{B73553DD-4056-489A-AD04-705F2A250B93}" type="presParOf" srcId="{76612685-6414-4341-9C0C-41B93A579B22}" destId="{707B7229-A69E-4A2D-8753-3D37A17CB251}" srcOrd="5" destOrd="0" presId="urn:microsoft.com/office/officeart/2005/8/layout/orgChart1"/>
    <dgm:cxn modelId="{F39C4F48-7946-4EA6-8248-93DDD970AFF0}" type="presParOf" srcId="{707B7229-A69E-4A2D-8753-3D37A17CB251}" destId="{E8F3AE30-9E70-4BEF-A9E4-E98F0E2A6792}" srcOrd="0" destOrd="0" presId="urn:microsoft.com/office/officeart/2005/8/layout/orgChart1"/>
    <dgm:cxn modelId="{0C85E4BB-CC7F-480D-9618-5A7993BE04AD}" type="presParOf" srcId="{E8F3AE30-9E70-4BEF-A9E4-E98F0E2A6792}" destId="{A59EF105-B80C-441D-9357-E69C86BC4061}" srcOrd="0" destOrd="0" presId="urn:microsoft.com/office/officeart/2005/8/layout/orgChart1"/>
    <dgm:cxn modelId="{9A7092B7-B818-4598-8851-3222C0461D69}" type="presParOf" srcId="{E8F3AE30-9E70-4BEF-A9E4-E98F0E2A6792}" destId="{7ED2CAB6-6889-410E-9034-6F5372155169}" srcOrd="1" destOrd="0" presId="urn:microsoft.com/office/officeart/2005/8/layout/orgChart1"/>
    <dgm:cxn modelId="{6386C7D7-004E-4ED4-A446-703D851ED88E}" type="presParOf" srcId="{707B7229-A69E-4A2D-8753-3D37A17CB251}" destId="{941D27DA-710D-474C-9525-D7D32DA0DC68}" srcOrd="1" destOrd="0" presId="urn:microsoft.com/office/officeart/2005/8/layout/orgChart1"/>
    <dgm:cxn modelId="{C35E2C7D-B75B-4DBC-9408-E32C35302CA1}" type="presParOf" srcId="{707B7229-A69E-4A2D-8753-3D37A17CB251}" destId="{A0A95D10-84B5-4736-B055-5D19446085F7}" srcOrd="2" destOrd="0" presId="urn:microsoft.com/office/officeart/2005/8/layout/orgChart1"/>
    <dgm:cxn modelId="{E4242A36-3109-4E84-8C9F-26E614470713}" type="presParOf" srcId="{ED4C3E08-F14E-4040-AB5A-41ADF35214C7}" destId="{03A5FAC6-A76A-49E8-BDFF-1E3FFFFEB6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F581D-0E67-43F2-AA51-E8ABFFD7A66C}">
      <dsp:nvSpPr>
        <dsp:cNvPr id="0" name=""/>
        <dsp:cNvSpPr/>
      </dsp:nvSpPr>
      <dsp:spPr>
        <a:xfrm>
          <a:off x="5257800" y="679399"/>
          <a:ext cx="3041572" cy="230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80"/>
              </a:lnTo>
              <a:lnTo>
                <a:pt x="3041572" y="87980"/>
              </a:lnTo>
              <a:lnTo>
                <a:pt x="3041572" y="23034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FEDB0-1637-44B8-A27A-220E208779D9}">
      <dsp:nvSpPr>
        <dsp:cNvPr id="0" name=""/>
        <dsp:cNvSpPr/>
      </dsp:nvSpPr>
      <dsp:spPr>
        <a:xfrm>
          <a:off x="5212080" y="679399"/>
          <a:ext cx="91440" cy="312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12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45D86-C006-40EF-8B9B-CF911C24315D}">
      <dsp:nvSpPr>
        <dsp:cNvPr id="0" name=""/>
        <dsp:cNvSpPr/>
      </dsp:nvSpPr>
      <dsp:spPr>
        <a:xfrm>
          <a:off x="1054320" y="1642051"/>
          <a:ext cx="447195" cy="245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920"/>
              </a:lnTo>
              <a:lnTo>
                <a:pt x="447195" y="245892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B102F-EDA3-475C-96DC-EB0410D98799}">
      <dsp:nvSpPr>
        <dsp:cNvPr id="0" name=""/>
        <dsp:cNvSpPr/>
      </dsp:nvSpPr>
      <dsp:spPr>
        <a:xfrm>
          <a:off x="1054320" y="1642051"/>
          <a:ext cx="447195" cy="1557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760"/>
              </a:lnTo>
              <a:lnTo>
                <a:pt x="447195" y="155776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C7BB1-EC47-4FD3-B89A-F5E05581F494}">
      <dsp:nvSpPr>
        <dsp:cNvPr id="0" name=""/>
        <dsp:cNvSpPr/>
      </dsp:nvSpPr>
      <dsp:spPr>
        <a:xfrm>
          <a:off x="1054320" y="1642051"/>
          <a:ext cx="447195" cy="623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689"/>
              </a:lnTo>
              <a:lnTo>
                <a:pt x="447195" y="623689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F7686-3064-4986-B0AE-318BA2B630EB}">
      <dsp:nvSpPr>
        <dsp:cNvPr id="0" name=""/>
        <dsp:cNvSpPr/>
      </dsp:nvSpPr>
      <dsp:spPr>
        <a:xfrm>
          <a:off x="2246842" y="679399"/>
          <a:ext cx="3010957" cy="284727"/>
        </a:xfrm>
        <a:custGeom>
          <a:avLst/>
          <a:gdLst/>
          <a:ahLst/>
          <a:cxnLst/>
          <a:rect l="0" t="0" r="0" b="0"/>
          <a:pathLst>
            <a:path>
              <a:moveTo>
                <a:pt x="3010957" y="0"/>
              </a:moveTo>
              <a:lnTo>
                <a:pt x="3010957" y="142363"/>
              </a:lnTo>
              <a:lnTo>
                <a:pt x="0" y="142363"/>
              </a:lnTo>
              <a:lnTo>
                <a:pt x="0" y="28472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DEA09-81FC-4BB9-8348-D4032A00AA52}">
      <dsp:nvSpPr>
        <dsp:cNvPr id="0" name=""/>
        <dsp:cNvSpPr/>
      </dsp:nvSpPr>
      <dsp:spPr>
        <a:xfrm>
          <a:off x="3382127" y="1476"/>
          <a:ext cx="3751345" cy="677923"/>
        </a:xfrm>
        <a:prstGeom prst="rect">
          <a:avLst/>
        </a:prstGeom>
        <a:solidFill>
          <a:schemeClr val="bg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rgbClr val="002060"/>
              </a:solidFill>
              <a:latin typeface="Aptos" panose="020B0004020202020204" pitchFamily="34" charset="0"/>
            </a:rPr>
            <a:t>Genel Yönetim Kapsamındaki Kamu İdareleri</a:t>
          </a:r>
        </a:p>
      </dsp:txBody>
      <dsp:txXfrm>
        <a:off x="3382127" y="1476"/>
        <a:ext cx="3751345" cy="677923"/>
      </dsp:txXfrm>
    </dsp:sp>
    <dsp:sp modelId="{2DD9DF72-399E-4530-8067-2059139D48A2}">
      <dsp:nvSpPr>
        <dsp:cNvPr id="0" name=""/>
        <dsp:cNvSpPr/>
      </dsp:nvSpPr>
      <dsp:spPr>
        <a:xfrm>
          <a:off x="756189" y="964127"/>
          <a:ext cx="2981305" cy="67792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>
              <a:solidFill>
                <a:srgbClr val="002060"/>
              </a:solidFill>
              <a:latin typeface="Aptos" panose="020B0004020202020204" pitchFamily="34" charset="0"/>
            </a:rPr>
            <a:t>Merkezi Yönetim Kapsamındaki Kamu İdareleri</a:t>
          </a:r>
        </a:p>
      </dsp:txBody>
      <dsp:txXfrm>
        <a:off x="756189" y="964127"/>
        <a:ext cx="2981305" cy="677923"/>
      </dsp:txXfrm>
    </dsp:sp>
    <dsp:sp modelId="{65845BFA-E9CD-4D7A-BE52-EE040D58A14E}">
      <dsp:nvSpPr>
        <dsp:cNvPr id="0" name=""/>
        <dsp:cNvSpPr/>
      </dsp:nvSpPr>
      <dsp:spPr>
        <a:xfrm>
          <a:off x="1501516" y="1926779"/>
          <a:ext cx="1955213" cy="67792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1" kern="1200" dirty="0">
              <a:solidFill>
                <a:srgbClr val="002060"/>
              </a:solidFill>
              <a:latin typeface="Aptos" panose="020B0004020202020204" pitchFamily="34" charset="0"/>
            </a:rPr>
            <a:t>Genel Bütçe Kapsamındaki Kamu İdareleri</a:t>
          </a:r>
        </a:p>
      </dsp:txBody>
      <dsp:txXfrm>
        <a:off x="1501516" y="1926779"/>
        <a:ext cx="1955213" cy="677923"/>
      </dsp:txXfrm>
    </dsp:sp>
    <dsp:sp modelId="{7D24C772-4EEF-4B12-8962-8B5BA5F5BED5}">
      <dsp:nvSpPr>
        <dsp:cNvPr id="0" name=""/>
        <dsp:cNvSpPr/>
      </dsp:nvSpPr>
      <dsp:spPr>
        <a:xfrm>
          <a:off x="1501516" y="2860849"/>
          <a:ext cx="1956054" cy="67792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i="1" kern="1200" dirty="0">
              <a:solidFill>
                <a:srgbClr val="002060"/>
              </a:solidFill>
              <a:latin typeface="Aptos" panose="020B0004020202020204" pitchFamily="34" charset="0"/>
            </a:rPr>
            <a:t>Özel Bütçeli İdareler</a:t>
          </a:r>
        </a:p>
      </dsp:txBody>
      <dsp:txXfrm>
        <a:off x="1501516" y="2860849"/>
        <a:ext cx="1956054" cy="677923"/>
      </dsp:txXfrm>
    </dsp:sp>
    <dsp:sp modelId="{23176995-F22D-44F3-925A-FB5ADCC5BAF9}">
      <dsp:nvSpPr>
        <dsp:cNvPr id="0" name=""/>
        <dsp:cNvSpPr/>
      </dsp:nvSpPr>
      <dsp:spPr>
        <a:xfrm>
          <a:off x="1501516" y="3852082"/>
          <a:ext cx="2082242" cy="497779"/>
        </a:xfrm>
        <a:prstGeom prst="rect">
          <a:avLst/>
        </a:prstGeom>
        <a:solidFill>
          <a:schemeClr val="bg1">
            <a:lumMod val="9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>
              <a:solidFill>
                <a:schemeClr val="bg1">
                  <a:lumMod val="75000"/>
                </a:schemeClr>
              </a:solidFill>
            </a:rPr>
            <a:t>Düzenleyici ve Denetleyici Kurumlar Kapsam Dışıdır.</a:t>
          </a:r>
        </a:p>
      </dsp:txBody>
      <dsp:txXfrm>
        <a:off x="1501516" y="3852082"/>
        <a:ext cx="2082242" cy="497779"/>
      </dsp:txXfrm>
    </dsp:sp>
    <dsp:sp modelId="{A59F217B-AE78-49EA-AFB0-B71CC03122E1}">
      <dsp:nvSpPr>
        <dsp:cNvPr id="0" name=""/>
        <dsp:cNvSpPr/>
      </dsp:nvSpPr>
      <dsp:spPr>
        <a:xfrm>
          <a:off x="4072606" y="991529"/>
          <a:ext cx="2370387" cy="67792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>
              <a:solidFill>
                <a:srgbClr val="002060"/>
              </a:solidFill>
              <a:latin typeface="Aptos" panose="020B0004020202020204" pitchFamily="34" charset="0"/>
            </a:rPr>
            <a:t>Mahalli İdareler</a:t>
          </a:r>
        </a:p>
      </dsp:txBody>
      <dsp:txXfrm>
        <a:off x="4072606" y="991529"/>
        <a:ext cx="2370387" cy="677923"/>
      </dsp:txXfrm>
    </dsp:sp>
    <dsp:sp modelId="{A59EF105-B80C-441D-9357-E69C86BC4061}">
      <dsp:nvSpPr>
        <dsp:cNvPr id="0" name=""/>
        <dsp:cNvSpPr/>
      </dsp:nvSpPr>
      <dsp:spPr>
        <a:xfrm>
          <a:off x="6758336" y="909744"/>
          <a:ext cx="3082071" cy="67792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>
              <a:solidFill>
                <a:srgbClr val="002060"/>
              </a:solidFill>
              <a:latin typeface="Aptos" panose="020B0004020202020204" pitchFamily="34" charset="0"/>
            </a:rPr>
            <a:t>Sosyal Güvenlik Kurumları</a:t>
          </a:r>
        </a:p>
      </dsp:txBody>
      <dsp:txXfrm>
        <a:off x="6758336" y="909744"/>
        <a:ext cx="3082071" cy="677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0C15F-75F6-43F4-91DF-76887D975EB2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FCC4C-B55F-4333-9B4E-7050842A5F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99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4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3303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340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186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75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788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363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473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119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410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00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074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909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686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84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260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103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828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647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749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967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40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160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326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10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25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843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96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25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81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CC4C-B55F-4333-9B4E-7050842A5F5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35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12.11.2015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Bütünleşik Kamu Mali Yönetim Bilişim Sistemi Projesi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21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12.11.2015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Bütünleşik Kamu Mali Yönetim Bilişim Sistemi Projesi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18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12.11.2015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tr-TR"/>
              <a:t>Bütünleşik Kamu Mali Yönetim Bilişim Sistemi Projesi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4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12.11.2015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Bütünleşik Kamu Mali Yönetim Bilişim Sistemi Projesi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45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12.11.2015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Bütünleşik Kamu Mali Yönetim Bilişim Sistemi Projesi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13365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12.11.2015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Bütünleşik Kamu Mali Yönetim Bilişim Sistemi Projesi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33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12.11.2015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Bütünleşik Kamu Mali Yönetim Bilişim Sistemi Projesi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26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12.11.2015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Bütünleşik Kamu Mali Yönetim Bilişim Sistemi Projesi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73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12.11.2015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Bütünleşik Kamu Mali Yönetim Bilişim Sistemi Projesi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08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12.11.2015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Bütünleşik Kamu Mali Yönetim Bilişim Sistemi Projesi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68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12.11.2015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Bütünleşik Kamu Mali Yönetim Bilişim Sistemi Projesi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27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tr-TR"/>
              <a:t>12.11.2015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tr-TR"/>
              <a:t>Bütünleşik Kamu Mali Yönetim Bilişim Sistemi Projesi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61C7709-5EB1-49CD-9E8D-69D049A1AF6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04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84351" y="3501008"/>
            <a:ext cx="8856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ZARARLARININ TAHSİLİNE İLİŞKİN USUL VE ESASLAR HAKKINDA YÖNETMELİK </a:t>
            </a:r>
          </a:p>
          <a:p>
            <a:pPr algn="ctr"/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</a:endParaRPr>
          </a:p>
          <a:p>
            <a:pPr algn="ctr"/>
            <a:r>
              <a:rPr lang="tr-T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2026</a:t>
            </a:r>
          </a:p>
          <a:p>
            <a:pPr algn="ctr"/>
            <a:endParaRPr lang="tr-T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  <a:cs typeface="Times New Roman" panose="02020603050405020304" pitchFamily="18" charset="0"/>
            </a:endParaRPr>
          </a:p>
          <a:p>
            <a:pPr algn="ctr"/>
            <a:r>
              <a:rPr lang="tr-T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cs typeface="Times New Roman" panose="02020603050405020304" pitchFamily="18" charset="0"/>
              </a:rPr>
              <a:t>Hasan Basri DAYIOĞLU</a:t>
            </a:r>
            <a:endParaRPr lang="tr-TR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E26ACC-2534-619A-3334-646AC468B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46" y="692696"/>
            <a:ext cx="2291307" cy="21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2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SORUMLU / İLGİLİ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8" name="İçerik Yer Tutucusu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3068960"/>
            <a:ext cx="3431667" cy="1842809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643848" y="1916832"/>
            <a:ext cx="3374517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b="1" dirty="0">
                <a:latin typeface="Aptos" panose="020B0004020202020204" pitchFamily="34" charset="0"/>
              </a:rPr>
              <a:t>SORUMLU : </a:t>
            </a:r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Kamu zararının oluşmasına sebep olan kamu görevlisi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7824192" y="5085184"/>
            <a:ext cx="36724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dirty="0">
                <a:latin typeface="Aptos" panose="020B0004020202020204" pitchFamily="34" charset="0"/>
              </a:rPr>
              <a:t>İLGİLİ: </a:t>
            </a:r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Kendisine yersiz veya fazla ödeme yapılan gerçek ve/veya tüzel kişi ya da kişiler</a:t>
            </a:r>
          </a:p>
        </p:txBody>
      </p:sp>
    </p:spTree>
    <p:extLst>
      <p:ext uri="{BB962C8B-B14F-4D97-AF65-F5344CB8AC3E}">
        <p14:creationId xmlns:p14="http://schemas.microsoft.com/office/powerpoint/2010/main" val="367533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TAKİBE YETKİLİ BİRİM/HUKUK BİRİMİ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4683149"/>
            <a:ext cx="1718119" cy="1356170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682945" y="1706031"/>
            <a:ext cx="3972895" cy="1477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latin typeface="Aptos" panose="020B0004020202020204" pitchFamily="34" charset="0"/>
              </a:rPr>
              <a:t>TAKİBE YETKİLİ BİRİM : </a:t>
            </a:r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Merkezde strateji geliştirme birimleri, taşrada strateji geliştirme biriminin bağlı olduğu üst yöneticinin, alacağın takibi konusunda yetki verdiği birim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8194091" y="4899569"/>
            <a:ext cx="3374517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>
                <a:latin typeface="Aptos" panose="020B0004020202020204" pitchFamily="34" charset="0"/>
              </a:rPr>
              <a:t>HUKUK BİRİMİ :</a:t>
            </a:r>
            <a:r>
              <a:rPr lang="tr-TR" dirty="0">
                <a:latin typeface="Aptos" panose="020B0004020202020204" pitchFamily="34" charset="0"/>
              </a:rPr>
              <a:t> </a:t>
            </a:r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Kamu idarelerinde hukuk hizmetini yürüten birim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713A044-2195-C94B-D832-C532CC12E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660756"/>
            <a:ext cx="1814249" cy="17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ZARARININ TESPİTİ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849393" y="1916832"/>
            <a:ext cx="462686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1" dirty="0">
                <a:solidFill>
                  <a:srgbClr val="002060"/>
                </a:solidFill>
              </a:rPr>
              <a:t>1) Kontrol, denetim, inceleme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849393" y="3541189"/>
            <a:ext cx="462686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1" dirty="0">
                <a:solidFill>
                  <a:srgbClr val="002060"/>
                </a:solidFill>
              </a:rPr>
              <a:t>2) </a:t>
            </a:r>
            <a:r>
              <a:rPr lang="tr-TR" b="1" i="1" dirty="0" err="1">
                <a:solidFill>
                  <a:srgbClr val="002060"/>
                </a:solidFill>
              </a:rPr>
              <a:t>Sayıştayca</a:t>
            </a:r>
            <a:r>
              <a:rPr lang="tr-TR" b="1" i="1" dirty="0">
                <a:solidFill>
                  <a:srgbClr val="002060"/>
                </a:solidFill>
              </a:rPr>
              <a:t> kesin hükme bağlama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853777" y="5384574"/>
            <a:ext cx="462686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1" dirty="0">
                <a:solidFill>
                  <a:srgbClr val="002060"/>
                </a:solidFill>
              </a:rPr>
              <a:t>3) Yargılama</a:t>
            </a:r>
          </a:p>
        </p:txBody>
      </p:sp>
      <p:sp>
        <p:nvSpPr>
          <p:cNvPr id="18" name="Sağ Ok 17"/>
          <p:cNvSpPr/>
          <p:nvPr/>
        </p:nvSpPr>
        <p:spPr>
          <a:xfrm>
            <a:off x="5807968" y="2163792"/>
            <a:ext cx="978408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755727"/>
            <a:ext cx="3517392" cy="121667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3541189"/>
            <a:ext cx="3517391" cy="1111947"/>
          </a:xfrm>
          <a:prstGeom prst="rect">
            <a:avLst/>
          </a:prstGeom>
        </p:spPr>
      </p:pic>
      <p:sp>
        <p:nvSpPr>
          <p:cNvPr id="21" name="Sağ Ok 20"/>
          <p:cNvSpPr/>
          <p:nvPr/>
        </p:nvSpPr>
        <p:spPr>
          <a:xfrm>
            <a:off x="5820439" y="3787900"/>
            <a:ext cx="978408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ağ Ok 21"/>
          <p:cNvSpPr/>
          <p:nvPr/>
        </p:nvSpPr>
        <p:spPr>
          <a:xfrm>
            <a:off x="5807968" y="5713821"/>
            <a:ext cx="978408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30" y="5264477"/>
            <a:ext cx="3517390" cy="13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1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KONTROL, DENETİM VEYA İNCELEME SURETİYLE TESPİT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3866"/>
            <a:ext cx="1594104" cy="1914525"/>
          </a:xfrm>
          <a:prstGeom prst="rect">
            <a:avLst/>
          </a:prstGeom>
        </p:spPr>
      </p:pic>
      <p:cxnSp>
        <p:nvCxnSpPr>
          <p:cNvPr id="9" name="Dirsek Bağlayıcısı 8"/>
          <p:cNvCxnSpPr/>
          <p:nvPr/>
        </p:nvCxnSpPr>
        <p:spPr>
          <a:xfrm flipV="1">
            <a:off x="1723644" y="2117457"/>
            <a:ext cx="1417320" cy="4928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Dirsek Bağlayıcısı 9"/>
          <p:cNvCxnSpPr/>
          <p:nvPr/>
        </p:nvCxnSpPr>
        <p:spPr>
          <a:xfrm>
            <a:off x="1861566" y="4542681"/>
            <a:ext cx="1141476" cy="4928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3140964" y="1892126"/>
            <a:ext cx="31710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İlgili mevzuatı gereğince personel görevlendirmesi ya da kamu idaresinde yapılan bir kontrolde ortaya çıkması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035046" y="4244080"/>
            <a:ext cx="317754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Sayıştay denetimi sonucunda bilgi amaçlı olarak üst yöneticiye gönderilen sorguların değerlendirilerek  kontrol, denetim, inceleme sürecinin başlatılması</a:t>
            </a:r>
          </a:p>
        </p:txBody>
      </p:sp>
      <p:sp>
        <p:nvSpPr>
          <p:cNvPr id="13" name="Sağ Ok 12"/>
          <p:cNvSpPr/>
          <p:nvPr/>
        </p:nvSpPr>
        <p:spPr>
          <a:xfrm>
            <a:off x="5351769" y="3295268"/>
            <a:ext cx="978408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09" y="2826361"/>
            <a:ext cx="1477893" cy="108146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6886009" y="2593866"/>
            <a:ext cx="18733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Zarar tespit edildi</a:t>
            </a:r>
          </a:p>
        </p:txBody>
      </p:sp>
      <p:sp>
        <p:nvSpPr>
          <p:cNvPr id="16" name="Sağ Ok 15"/>
          <p:cNvSpPr/>
          <p:nvPr/>
        </p:nvSpPr>
        <p:spPr>
          <a:xfrm>
            <a:off x="8608408" y="3124779"/>
            <a:ext cx="978408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78" y="2288585"/>
            <a:ext cx="1897643" cy="1897643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625774" y="4112934"/>
            <a:ext cx="1873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</a:rPr>
              <a:t>Kamu zararı oluştu mu???</a:t>
            </a:r>
          </a:p>
        </p:txBody>
      </p:sp>
    </p:spTree>
    <p:extLst>
      <p:ext uri="{BB962C8B-B14F-4D97-AF65-F5344CB8AC3E}">
        <p14:creationId xmlns:p14="http://schemas.microsoft.com/office/powerpoint/2010/main" val="283700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KONTROL, DENETİM VEYA İNCELEME SURETİYLE TESPİT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237406"/>
            <a:ext cx="1477893" cy="108146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857698" y="4323458"/>
            <a:ext cx="18733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Zarar tespit edildi</a:t>
            </a:r>
          </a:p>
        </p:txBody>
      </p:sp>
      <p:sp>
        <p:nvSpPr>
          <p:cNvPr id="16" name="Sağ Ok 15"/>
          <p:cNvSpPr/>
          <p:nvPr/>
        </p:nvSpPr>
        <p:spPr>
          <a:xfrm>
            <a:off x="2410060" y="3628302"/>
            <a:ext cx="978408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3479230" y="3364767"/>
            <a:ext cx="279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Sorumlu ve/veya ilgililerce Zararın ödenmesi, ödeneceğinin yazılı olarak taahhüt edilmesi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4436099"/>
            <a:ext cx="864096" cy="793101"/>
          </a:xfrm>
          <a:prstGeom prst="rect">
            <a:avLst/>
          </a:prstGeom>
        </p:spPr>
      </p:pic>
      <p:sp>
        <p:nvSpPr>
          <p:cNvPr id="21" name="Sağ Ok 20"/>
          <p:cNvSpPr/>
          <p:nvPr/>
        </p:nvSpPr>
        <p:spPr>
          <a:xfrm>
            <a:off x="6388149" y="3628302"/>
            <a:ext cx="978408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09" y="3218688"/>
            <a:ext cx="657792" cy="1014984"/>
          </a:xfrm>
          <a:prstGeom prst="rect">
            <a:avLst/>
          </a:prstGeom>
        </p:spPr>
      </p:pic>
      <p:cxnSp>
        <p:nvCxnSpPr>
          <p:cNvPr id="23" name="Eğri Bağlayıcı 22"/>
          <p:cNvCxnSpPr/>
          <p:nvPr/>
        </p:nvCxnSpPr>
        <p:spPr>
          <a:xfrm rot="5400000">
            <a:off x="7197248" y="4260713"/>
            <a:ext cx="471836" cy="30908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6544055" y="4711402"/>
            <a:ext cx="15849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Değerlendirme Formu</a:t>
            </a:r>
          </a:p>
        </p:txBody>
      </p:sp>
      <p:cxnSp>
        <p:nvCxnSpPr>
          <p:cNvPr id="25" name="Eğri Bağlayıcı 24"/>
          <p:cNvCxnSpPr/>
          <p:nvPr/>
        </p:nvCxnSpPr>
        <p:spPr>
          <a:xfrm>
            <a:off x="7433168" y="2873700"/>
            <a:ext cx="631840" cy="34498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5633645" y="2201370"/>
            <a:ext cx="251992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sz="1400" b="1" i="1" dirty="0">
                <a:solidFill>
                  <a:srgbClr val="002060"/>
                </a:solidFill>
              </a:rPr>
              <a:t>Harcama birimi tarafından hazırlanır ve harcama yetkilisinin görüşünü içerir</a:t>
            </a:r>
          </a:p>
        </p:txBody>
      </p:sp>
      <p:sp>
        <p:nvSpPr>
          <p:cNvPr id="27" name="Sağ Ok 26"/>
          <p:cNvSpPr/>
          <p:nvPr/>
        </p:nvSpPr>
        <p:spPr>
          <a:xfrm>
            <a:off x="8506853" y="3628302"/>
            <a:ext cx="757499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35" y="3071611"/>
            <a:ext cx="1821941" cy="1400972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9375046" y="2416814"/>
            <a:ext cx="19263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Merkezde üst yönetici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9607297" y="4651170"/>
            <a:ext cx="192633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Taşrada idarenin taşrada bulunan en üst yöneticisi</a:t>
            </a:r>
          </a:p>
        </p:txBody>
      </p:sp>
    </p:spTree>
    <p:extLst>
      <p:ext uri="{BB962C8B-B14F-4D97-AF65-F5344CB8AC3E}">
        <p14:creationId xmlns:p14="http://schemas.microsoft.com/office/powerpoint/2010/main" val="1098398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KONTROL, DENETİM VEYA İNCELEME SURETİYLE TESPİT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068960"/>
            <a:ext cx="1821941" cy="1400972"/>
          </a:xfrm>
          <a:prstGeom prst="rect">
            <a:avLst/>
          </a:prstGeom>
        </p:spPr>
      </p:pic>
      <p:cxnSp>
        <p:nvCxnSpPr>
          <p:cNvPr id="26" name="Eğri Bağlayıcı 25"/>
          <p:cNvCxnSpPr/>
          <p:nvPr/>
        </p:nvCxnSpPr>
        <p:spPr>
          <a:xfrm flipV="1">
            <a:off x="1703512" y="2276872"/>
            <a:ext cx="1120140" cy="72008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ğri Bağlayıcı 30"/>
          <p:cNvCxnSpPr/>
          <p:nvPr/>
        </p:nvCxnSpPr>
        <p:spPr>
          <a:xfrm rot="5400000">
            <a:off x="1287874" y="4902146"/>
            <a:ext cx="759268" cy="7200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Belirtme Çizgisi 31"/>
          <p:cNvSpPr/>
          <p:nvPr/>
        </p:nvSpPr>
        <p:spPr>
          <a:xfrm>
            <a:off x="2823652" y="1738657"/>
            <a:ext cx="2322576" cy="107642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i="1" dirty="0">
                <a:solidFill>
                  <a:srgbClr val="002060"/>
                </a:solidFill>
              </a:rPr>
              <a:t>Hukuk biriminin görüşü sorumlu ve /veya ilgililere başvuru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63353" y="5317784"/>
            <a:ext cx="2880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i="1" dirty="0">
                <a:solidFill>
                  <a:srgbClr val="002060"/>
                </a:solidFill>
              </a:rPr>
              <a:t>Değerlendirme 60 gün içerisinde sonuçlandırılır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78" y="2728308"/>
            <a:ext cx="1897643" cy="223113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655840" y="4959444"/>
            <a:ext cx="262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Değerlendirmede hangi hususlar dikkate alınır????</a:t>
            </a:r>
          </a:p>
        </p:txBody>
      </p:sp>
      <p:sp>
        <p:nvSpPr>
          <p:cNvPr id="34" name="Sağ Ok 33"/>
          <p:cNvSpPr/>
          <p:nvPr/>
        </p:nvSpPr>
        <p:spPr>
          <a:xfrm>
            <a:off x="7880406" y="2115099"/>
            <a:ext cx="338261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/>
          <p:cNvSpPr txBox="1"/>
          <p:nvPr/>
        </p:nvSpPr>
        <p:spPr>
          <a:xfrm>
            <a:off x="8218669" y="1833478"/>
            <a:ext cx="313513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Kamu görevlilerinin mevzuata aykırı karar, işlem veya eyleminin varlığı.</a:t>
            </a:r>
          </a:p>
        </p:txBody>
      </p:sp>
      <p:sp>
        <p:nvSpPr>
          <p:cNvPr id="36" name="Sağ Ok 35"/>
          <p:cNvSpPr/>
          <p:nvPr/>
        </p:nvSpPr>
        <p:spPr>
          <a:xfrm>
            <a:off x="7909097" y="3146725"/>
            <a:ext cx="338261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/>
          <p:cNvSpPr txBox="1"/>
          <p:nvPr/>
        </p:nvSpPr>
        <p:spPr>
          <a:xfrm>
            <a:off x="8247358" y="2927376"/>
            <a:ext cx="313513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Mevzuata aykırı karar, işlem veya eylemden bir kamu zararı oluşması.</a:t>
            </a:r>
          </a:p>
        </p:txBody>
      </p:sp>
      <p:sp>
        <p:nvSpPr>
          <p:cNvPr id="38" name="Sağ Ok 37"/>
          <p:cNvSpPr/>
          <p:nvPr/>
        </p:nvSpPr>
        <p:spPr>
          <a:xfrm>
            <a:off x="7909097" y="4104270"/>
            <a:ext cx="338261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Metin kutusu 38"/>
          <p:cNvSpPr txBox="1"/>
          <p:nvPr/>
        </p:nvSpPr>
        <p:spPr>
          <a:xfrm>
            <a:off x="8279994" y="4214416"/>
            <a:ext cx="31351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Sorumlu ve ilgililerin belirlenmesi</a:t>
            </a:r>
          </a:p>
        </p:txBody>
      </p:sp>
      <p:sp>
        <p:nvSpPr>
          <p:cNvPr id="40" name="Sağ Ok 39"/>
          <p:cNvSpPr/>
          <p:nvPr/>
        </p:nvSpPr>
        <p:spPr>
          <a:xfrm>
            <a:off x="7909097" y="5135896"/>
            <a:ext cx="338261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Metin kutusu 40"/>
          <p:cNvSpPr txBox="1"/>
          <p:nvPr/>
        </p:nvSpPr>
        <p:spPr>
          <a:xfrm>
            <a:off x="8218668" y="4782526"/>
            <a:ext cx="313513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Kamu zararının; sorumlunun kasıt, kusur veya ihmalinden kaynaklandığına ilişkin illiyet bağının kurulması.</a:t>
            </a:r>
          </a:p>
        </p:txBody>
      </p:sp>
    </p:spTree>
    <p:extLst>
      <p:ext uri="{BB962C8B-B14F-4D97-AF65-F5344CB8AC3E}">
        <p14:creationId xmlns:p14="http://schemas.microsoft.com/office/powerpoint/2010/main" val="80798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13" name="Picture 2" descr="Kamu Zararlarının Tahsiline İlişkin Usul ve Esaslar Hakkında Yönetmelikte  Değişiklik Yapılmasına Dair Yönetmelik (Karar Sayısı: 114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90" y="548680"/>
            <a:ext cx="9043029" cy="63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5013176"/>
            <a:ext cx="246888" cy="4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latin typeface="Aptos" panose="020B0004020202020204" pitchFamily="34" charset="0"/>
              </a:rPr>
              <a:t>SAYIŞTAYCA KESİN HÜKME BAĞLAMA SURETİYLE KAMU ZARARININ TESPİTİ</a:t>
            </a:r>
            <a:endParaRPr lang="tr-TR" sz="30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11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2297"/>
            <a:ext cx="2962275" cy="1543050"/>
          </a:xfrm>
          <a:prstGeom prst="rect">
            <a:avLst/>
          </a:prstGeom>
        </p:spPr>
      </p:pic>
      <p:cxnSp>
        <p:nvCxnSpPr>
          <p:cNvPr id="12" name="Dirsek Bağlayıcısı 11"/>
          <p:cNvCxnSpPr/>
          <p:nvPr/>
        </p:nvCxnSpPr>
        <p:spPr>
          <a:xfrm flipV="1">
            <a:off x="3275742" y="2389442"/>
            <a:ext cx="1417320" cy="4928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Dirsek Bağlayıcısı 16"/>
          <p:cNvCxnSpPr/>
          <p:nvPr/>
        </p:nvCxnSpPr>
        <p:spPr>
          <a:xfrm>
            <a:off x="3474720" y="4425347"/>
            <a:ext cx="1218342" cy="4438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4693062" y="1771882"/>
            <a:ext cx="31775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  <a:latin typeface="Aptos" panose="020B0004020202020204" pitchFamily="34" charset="0"/>
              </a:rPr>
              <a:t>Sayıştay denetimi sonucunda bilgi amaçlı olarak üst yöneticiye gönderilen sorguların yönetmelik hükümlerine göre değerlendirilmesi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693062" y="4594330"/>
            <a:ext cx="317754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  <a:latin typeface="Aptos" panose="020B0004020202020204" pitchFamily="34" charset="0"/>
              </a:rPr>
              <a:t>Sorumlularla ilgili sürecin 6085 sayılı Sayıştay Kanununa göre devam etmesi</a:t>
            </a:r>
          </a:p>
        </p:txBody>
      </p:sp>
      <p:sp>
        <p:nvSpPr>
          <p:cNvPr id="20" name="Sağ Ok 19"/>
          <p:cNvSpPr/>
          <p:nvPr/>
        </p:nvSpPr>
        <p:spPr>
          <a:xfrm>
            <a:off x="8110536" y="4594330"/>
            <a:ext cx="978408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69" y="4280744"/>
            <a:ext cx="1477893" cy="1081468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9208584" y="5444508"/>
            <a:ext cx="19999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b="1" i="1" dirty="0">
                <a:solidFill>
                  <a:srgbClr val="002060"/>
                </a:solidFill>
                <a:latin typeface="Aptos" panose="020B0004020202020204" pitchFamily="34" charset="0"/>
              </a:rPr>
              <a:t>Kamu Zararının Kesin Hükme bağlanması</a:t>
            </a:r>
          </a:p>
        </p:txBody>
      </p:sp>
    </p:spTree>
    <p:extLst>
      <p:ext uri="{BB962C8B-B14F-4D97-AF65-F5344CB8AC3E}">
        <p14:creationId xmlns:p14="http://schemas.microsoft.com/office/powerpoint/2010/main" val="166570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YARGILAMA SURETİYLE KAMU ZARARININ TESPİTİ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13" name="İçerik Yer Tutucusu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32" y="2314226"/>
            <a:ext cx="2857500" cy="16002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287688" y="40050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Mahkemeler tarafından 5018 sayılı Kanunun 71 inci maddesi kapsamına girdiği tespit edilerek kamu zararı olduğuna hükmedilen kararları</a:t>
            </a:r>
          </a:p>
        </p:txBody>
      </p:sp>
    </p:spTree>
    <p:extLst>
      <p:ext uri="{BB962C8B-B14F-4D97-AF65-F5344CB8AC3E}">
        <p14:creationId xmlns:p14="http://schemas.microsoft.com/office/powerpoint/2010/main" val="67483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ALACAK TAKİP DOSYASI</a:t>
            </a:r>
            <a:endParaRPr lang="tr-TR" sz="3200" dirty="0">
              <a:latin typeface="Aptos" panose="020B00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8787"/>
            <a:ext cx="1821941" cy="107274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27858"/>
            <a:ext cx="1821941" cy="88350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28341"/>
            <a:ext cx="1821941" cy="862148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2839644" y="2008787"/>
            <a:ext cx="31313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Değerlendirme formu ile zararın tespitine ilişkin belgelerin takibe yetkili birime gönderilmesi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839644" y="3900581"/>
            <a:ext cx="31313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Sayıştay ilamının kamu idaresine bildirilmesi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2839644" y="5436249"/>
            <a:ext cx="31313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Mahkeme kararının kamu idaresine bildirilmesi</a:t>
            </a:r>
          </a:p>
        </p:txBody>
      </p:sp>
      <p:sp>
        <p:nvSpPr>
          <p:cNvPr id="17" name="Şeritli Sağ Ok 16"/>
          <p:cNvSpPr/>
          <p:nvPr/>
        </p:nvSpPr>
        <p:spPr>
          <a:xfrm>
            <a:off x="6096000" y="3850398"/>
            <a:ext cx="978408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59" y="3346033"/>
            <a:ext cx="2073401" cy="1389888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7074408" y="4823600"/>
            <a:ext cx="32700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Takibe yetkili birimce alacak takip dosyasının oluşturulması</a:t>
            </a:r>
          </a:p>
        </p:txBody>
      </p:sp>
      <p:cxnSp>
        <p:nvCxnSpPr>
          <p:cNvPr id="20" name="Eğri Bağlayıcı 19"/>
          <p:cNvCxnSpPr/>
          <p:nvPr/>
        </p:nvCxnSpPr>
        <p:spPr>
          <a:xfrm rot="10800000" flipV="1">
            <a:off x="8046720" y="2167127"/>
            <a:ext cx="1444752" cy="117890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n Kenarlı 20"/>
          <p:cNvSpPr/>
          <p:nvPr/>
        </p:nvSpPr>
        <p:spPr>
          <a:xfrm>
            <a:off x="9281160" y="1869617"/>
            <a:ext cx="2167128" cy="1475264"/>
          </a:xfrm>
          <a:prstGeom prst="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Alacağın tespit, takip ve tahsiline ilişkin bütün belgeler</a:t>
            </a:r>
          </a:p>
        </p:txBody>
      </p:sp>
    </p:spTree>
    <p:extLst>
      <p:ext uri="{BB962C8B-B14F-4D97-AF65-F5344CB8AC3E}">
        <p14:creationId xmlns:p14="http://schemas.microsoft.com/office/powerpoint/2010/main" val="248687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KAMU ZARARI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7" name="İçerik Yer Tutucus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604799"/>
            <a:ext cx="4351338" cy="4351338"/>
          </a:xfrm>
          <a:prstGeom prst="rect">
            <a:avLst/>
          </a:prstGeom>
        </p:spPr>
      </p:pic>
      <p:sp>
        <p:nvSpPr>
          <p:cNvPr id="8" name="Oval Belirtme Çizgisi 7"/>
          <p:cNvSpPr/>
          <p:nvPr/>
        </p:nvSpPr>
        <p:spPr>
          <a:xfrm>
            <a:off x="1415480" y="1988840"/>
            <a:ext cx="1632491" cy="98981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rgbClr val="002060"/>
                </a:solidFill>
              </a:rPr>
              <a:t>KAMU ZARARI NEDİR</a:t>
            </a:r>
          </a:p>
        </p:txBody>
      </p:sp>
      <p:sp>
        <p:nvSpPr>
          <p:cNvPr id="11" name="Oval Belirtme Çizgisi 10"/>
          <p:cNvSpPr/>
          <p:nvPr/>
        </p:nvSpPr>
        <p:spPr>
          <a:xfrm>
            <a:off x="8112224" y="4581128"/>
            <a:ext cx="1632491" cy="989813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KAMU ZARARI NEDİR</a:t>
            </a:r>
          </a:p>
        </p:txBody>
      </p:sp>
      <p:sp>
        <p:nvSpPr>
          <p:cNvPr id="12" name="Oval Belirtme Çizgisi 11"/>
          <p:cNvSpPr/>
          <p:nvPr/>
        </p:nvSpPr>
        <p:spPr>
          <a:xfrm>
            <a:off x="8040216" y="1988839"/>
            <a:ext cx="1632491" cy="989813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KAMU ZARARI NEDİR</a:t>
            </a:r>
          </a:p>
        </p:txBody>
      </p:sp>
      <p:sp>
        <p:nvSpPr>
          <p:cNvPr id="13" name="Oval Belirtme Çizgisi 12"/>
          <p:cNvSpPr/>
          <p:nvPr/>
        </p:nvSpPr>
        <p:spPr>
          <a:xfrm>
            <a:off x="1415480" y="4581128"/>
            <a:ext cx="1632491" cy="989813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KAMU ZARARI NEDİR</a:t>
            </a:r>
          </a:p>
        </p:txBody>
      </p:sp>
    </p:spTree>
    <p:extLst>
      <p:ext uri="{BB962C8B-B14F-4D97-AF65-F5344CB8AC3E}">
        <p14:creationId xmlns:p14="http://schemas.microsoft.com/office/powerpoint/2010/main" val="2628633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873208" cy="797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ZARARINDAN DOĞAN ALACAĞIN TEBLİĞİ TAKİBİ (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Kontrol,Denetim,İnceleme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)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776389"/>
            <a:ext cx="1512168" cy="1226939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 rot="5400000">
            <a:off x="1409650" y="3058668"/>
            <a:ext cx="535400" cy="484632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776389"/>
            <a:ext cx="2880320" cy="2300683"/>
          </a:xfrm>
          <a:prstGeom prst="rect">
            <a:avLst/>
          </a:prstGeom>
        </p:spPr>
      </p:pic>
      <p:cxnSp>
        <p:nvCxnSpPr>
          <p:cNvPr id="11" name="Eğri Bağlayıcı 10"/>
          <p:cNvCxnSpPr/>
          <p:nvPr/>
        </p:nvCxnSpPr>
        <p:spPr>
          <a:xfrm rot="10800000" flipV="1">
            <a:off x="2092826" y="2226088"/>
            <a:ext cx="2698631" cy="148637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4791456" y="1849505"/>
            <a:ext cx="31313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600" b="1" i="1" dirty="0">
                <a:solidFill>
                  <a:srgbClr val="002060"/>
                </a:solidFill>
              </a:rPr>
              <a:t>5 gün içinde başlanır</a:t>
            </a:r>
          </a:p>
        </p:txBody>
      </p:sp>
      <p:cxnSp>
        <p:nvCxnSpPr>
          <p:cNvPr id="13" name="Eğri Bağlayıcı 12"/>
          <p:cNvCxnSpPr/>
          <p:nvPr/>
        </p:nvCxnSpPr>
        <p:spPr>
          <a:xfrm rot="10800000" flipV="1">
            <a:off x="2092826" y="2754236"/>
            <a:ext cx="2634622" cy="126912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4799449" y="2581180"/>
            <a:ext cx="31313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600" b="1" i="1" dirty="0">
                <a:solidFill>
                  <a:srgbClr val="002060"/>
                </a:solidFill>
              </a:rPr>
              <a:t>7201 sayılı Tebligat Kanunu hükümlerine göre tebliğ edilir</a:t>
            </a:r>
          </a:p>
        </p:txBody>
      </p:sp>
      <p:cxnSp>
        <p:nvCxnSpPr>
          <p:cNvPr id="15" name="Eğri Bağlayıcı 14"/>
          <p:cNvCxnSpPr/>
          <p:nvPr/>
        </p:nvCxnSpPr>
        <p:spPr>
          <a:xfrm rot="10800000" flipV="1">
            <a:off x="2028816" y="3672262"/>
            <a:ext cx="2698632" cy="68201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4799449" y="3471672"/>
            <a:ext cx="31313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600" b="1" i="1" dirty="0">
                <a:solidFill>
                  <a:srgbClr val="002060"/>
                </a:solidFill>
              </a:rPr>
              <a:t>Borcun miktarı, sebebi, doğuş tarihi, faiz başlangıç tarihi, ödeme yeri belirtilir.</a:t>
            </a:r>
          </a:p>
        </p:txBody>
      </p:sp>
      <p:cxnSp>
        <p:nvCxnSpPr>
          <p:cNvPr id="17" name="Eğri Bağlayıcı 16"/>
          <p:cNvCxnSpPr/>
          <p:nvPr/>
        </p:nvCxnSpPr>
        <p:spPr>
          <a:xfrm rot="10800000">
            <a:off x="2105193" y="4478357"/>
            <a:ext cx="2694257" cy="46303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4799449" y="4590076"/>
            <a:ext cx="31313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600" b="1" i="1" dirty="0">
                <a:solidFill>
                  <a:srgbClr val="002060"/>
                </a:solidFill>
              </a:rPr>
              <a:t>Sorumlu ve/veya ilgililere </a:t>
            </a:r>
            <a:r>
              <a:rPr lang="tr-TR" sz="1600" b="1" i="1" u="sng" dirty="0">
                <a:solidFill>
                  <a:srgbClr val="002060"/>
                </a:solidFill>
              </a:rPr>
              <a:t>ödeme, itiraz veya sulh teklifinde bulunmak</a:t>
            </a:r>
            <a:r>
              <a:rPr lang="tr-TR" sz="1600" b="1" i="1" dirty="0">
                <a:solidFill>
                  <a:srgbClr val="002060"/>
                </a:solidFill>
              </a:rPr>
              <a:t> üzere </a:t>
            </a:r>
            <a:r>
              <a:rPr lang="tr-TR" sz="1600" b="1" i="1" u="sng" dirty="0">
                <a:solidFill>
                  <a:srgbClr val="002060"/>
                </a:solidFill>
              </a:rPr>
              <a:t>30 gün</a:t>
            </a:r>
            <a:r>
              <a:rPr lang="tr-TR" sz="1600" b="1" i="1" dirty="0">
                <a:solidFill>
                  <a:srgbClr val="002060"/>
                </a:solidFill>
              </a:rPr>
              <a:t> süre verilir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8544272" y="4755808"/>
            <a:ext cx="28133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800000"/>
                </a:solidFill>
              </a:rPr>
              <a:t>İtiraz ve Sulh başvurularının değerlendirme işlemlerinin sekretarya hizmetleri </a:t>
            </a:r>
            <a:r>
              <a:rPr lang="tr-TR" sz="1400" b="1" i="1" u="sng" dirty="0">
                <a:solidFill>
                  <a:srgbClr val="800000"/>
                </a:solidFill>
              </a:rPr>
              <a:t>takibe yetkili birimce </a:t>
            </a:r>
            <a:r>
              <a:rPr lang="tr-TR" sz="1400" b="1" i="1" dirty="0">
                <a:solidFill>
                  <a:srgbClr val="800000"/>
                </a:solidFill>
              </a:rPr>
              <a:t>yürütülür</a:t>
            </a:r>
          </a:p>
        </p:txBody>
      </p:sp>
      <p:cxnSp>
        <p:nvCxnSpPr>
          <p:cNvPr id="20" name="Eğri Bağlayıcı 19"/>
          <p:cNvCxnSpPr/>
          <p:nvPr/>
        </p:nvCxnSpPr>
        <p:spPr>
          <a:xfrm rot="10800000" flipV="1">
            <a:off x="7680177" y="4919472"/>
            <a:ext cx="860321" cy="52575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402BC2D5-D12C-1341-5869-9E1D8F9AA8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1" y="3634783"/>
            <a:ext cx="1288518" cy="12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4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3392" y="692696"/>
            <a:ext cx="10873208" cy="797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ZARARINDAN DOĞAN ALACAĞIN TEBLİĞİ TAKİBİ (</a:t>
            </a: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Kontrol,Denetim,İnceleme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)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7" y="1851532"/>
            <a:ext cx="2590800" cy="1332897"/>
          </a:xfrm>
          <a:prstGeom prst="rect">
            <a:avLst/>
          </a:prstGeom>
        </p:spPr>
      </p:pic>
      <p:pic>
        <p:nvPicPr>
          <p:cNvPr id="11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53" y="3578812"/>
            <a:ext cx="2590800" cy="1332897"/>
          </a:xfrm>
          <a:prstGeom prst="rect">
            <a:avLst/>
          </a:prstGeom>
        </p:spPr>
      </p:pic>
      <p:pic>
        <p:nvPicPr>
          <p:cNvPr id="12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" y="5230828"/>
            <a:ext cx="2590800" cy="1012367"/>
          </a:xfrm>
          <a:prstGeom prst="rect">
            <a:avLst/>
          </a:prstGeom>
        </p:spPr>
      </p:pic>
      <p:sp>
        <p:nvSpPr>
          <p:cNvPr id="14" name="Şeritli Sağ Ok 13"/>
          <p:cNvSpPr/>
          <p:nvPr/>
        </p:nvSpPr>
        <p:spPr>
          <a:xfrm>
            <a:off x="3424429" y="2309677"/>
            <a:ext cx="978408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Şeritli Sağ Ok 14"/>
          <p:cNvSpPr/>
          <p:nvPr/>
        </p:nvSpPr>
        <p:spPr>
          <a:xfrm>
            <a:off x="3429000" y="3897931"/>
            <a:ext cx="978408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Şeritli Sağ Ok 15"/>
          <p:cNvSpPr/>
          <p:nvPr/>
        </p:nvSpPr>
        <p:spPr>
          <a:xfrm>
            <a:off x="3279648" y="5549947"/>
            <a:ext cx="978408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4728313" y="2367327"/>
            <a:ext cx="12236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</a:rPr>
              <a:t>Ödeme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4728024" y="3955581"/>
            <a:ext cx="9686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</a:rPr>
              <a:t>İtiraz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728025" y="5607597"/>
            <a:ext cx="18000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</a:rPr>
              <a:t>Sulh teklifinde bulunma</a:t>
            </a: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5879976" y="4140247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si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645024"/>
            <a:ext cx="1188721" cy="774240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6858548" y="2690917"/>
            <a:ext cx="2255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002060"/>
                </a:solidFill>
              </a:rPr>
              <a:t>Merkezde üst yönetici, taşrada idarenin taşrada bulunan en üst yöneticisi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9431378" y="3121804"/>
            <a:ext cx="1653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>
                <a:solidFill>
                  <a:srgbClr val="002060"/>
                </a:solidFill>
              </a:rPr>
              <a:t>15 gün içinde sonuçlandırılır.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8643395" y="3897931"/>
            <a:ext cx="2967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>
                <a:solidFill>
                  <a:srgbClr val="002060"/>
                </a:solidFill>
              </a:rPr>
              <a:t>Hukuk birimi ve/veya harcama biriminin görüşü</a:t>
            </a:r>
          </a:p>
        </p:txBody>
      </p:sp>
      <p:cxnSp>
        <p:nvCxnSpPr>
          <p:cNvPr id="27" name="Eğri Bağlayıcı 26"/>
          <p:cNvCxnSpPr/>
          <p:nvPr/>
        </p:nvCxnSpPr>
        <p:spPr>
          <a:xfrm flipV="1">
            <a:off x="8580865" y="3284984"/>
            <a:ext cx="958037" cy="50405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ğri Bağlayıcı 30"/>
          <p:cNvCxnSpPr/>
          <p:nvPr/>
        </p:nvCxnSpPr>
        <p:spPr>
          <a:xfrm flipV="1">
            <a:off x="8508857" y="4159541"/>
            <a:ext cx="506712" cy="22302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>
            <a:off x="6528049" y="5930762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etin kutusu 35"/>
          <p:cNvSpPr txBox="1"/>
          <p:nvPr/>
        </p:nvSpPr>
        <p:spPr>
          <a:xfrm>
            <a:off x="7970924" y="5569731"/>
            <a:ext cx="31313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600" b="1" i="1" dirty="0">
                <a:solidFill>
                  <a:srgbClr val="002060"/>
                </a:solidFill>
              </a:rPr>
              <a:t>Genel ve özel bütçeli idareler 659 sayılı KHK, kapsamdaki diğer idareler özel mevzuat</a:t>
            </a:r>
          </a:p>
        </p:txBody>
      </p:sp>
    </p:spTree>
    <p:extLst>
      <p:ext uri="{BB962C8B-B14F-4D97-AF65-F5344CB8AC3E}">
        <p14:creationId xmlns:p14="http://schemas.microsoft.com/office/powerpoint/2010/main" val="418873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23392" y="692696"/>
            <a:ext cx="1098741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ZARARINDAN DOĞAN ALACAĞIN TEBLİĞİ TAKİBİ </a:t>
            </a:r>
          </a:p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(</a:t>
            </a:r>
            <a:r>
              <a:rPr lang="tr-T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Sayıştayca Kesin Hükme Bağlama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)</a:t>
            </a:r>
            <a:endParaRPr lang="tr-TR" sz="2800" dirty="0">
              <a:latin typeface="Aptos" panose="020B0004020202020204" pitchFamily="34" charset="0"/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4" y="2193814"/>
            <a:ext cx="2962275" cy="1543050"/>
          </a:xfrm>
          <a:prstGeom prst="rect">
            <a:avLst/>
          </a:prstGeom>
        </p:spPr>
      </p:pic>
      <p:cxnSp>
        <p:nvCxnSpPr>
          <p:cNvPr id="5" name="Eğri Bağlayıcı 4"/>
          <p:cNvCxnSpPr/>
          <p:nvPr/>
        </p:nvCxnSpPr>
        <p:spPr>
          <a:xfrm rot="10800000" flipV="1">
            <a:off x="3800474" y="2904014"/>
            <a:ext cx="835534" cy="12265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n Kenarlı 5"/>
          <p:cNvSpPr/>
          <p:nvPr/>
        </p:nvSpPr>
        <p:spPr>
          <a:xfrm>
            <a:off x="4636008" y="2166382"/>
            <a:ext cx="2167128" cy="1475264"/>
          </a:xfrm>
          <a:prstGeom prst="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i="1" u="sng" dirty="0">
                <a:solidFill>
                  <a:srgbClr val="002060"/>
                </a:solidFill>
                <a:latin typeface="Aptos" panose="020B0004020202020204" pitchFamily="34" charset="0"/>
              </a:rPr>
              <a:t>Kesinleşen Sayıştay ilamının</a:t>
            </a:r>
            <a:r>
              <a:rPr lang="tr-TR" sz="1400" b="1" i="1" dirty="0">
                <a:solidFill>
                  <a:srgbClr val="002060"/>
                </a:solidFill>
                <a:latin typeface="Aptos" panose="020B0004020202020204" pitchFamily="34" charset="0"/>
              </a:rPr>
              <a:t> tebliğinde 6085 sayılı Sayıştay Kanunu uygulanır</a:t>
            </a: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3649721" y="3142291"/>
            <a:ext cx="1059439" cy="14179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752474" y="4594112"/>
            <a:ext cx="6096000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/>
            <a:r>
              <a:rPr lang="tr-TR" sz="1600" b="1" i="1" dirty="0">
                <a:solidFill>
                  <a:srgbClr val="002060"/>
                </a:solidFill>
                <a:latin typeface="Aptos" panose="020B0004020202020204" pitchFamily="34" charset="0"/>
              </a:rPr>
              <a:t>Sayıştay Dairelerince verilen kararlar sonucu düzenlenen ilamlar, ilgililerce temyize başvurulması durumunda Sayıştay Temyiz Kurulu kararıyla; temyize başvurulmaması veya </a:t>
            </a:r>
            <a:r>
              <a:rPr lang="tr-TR" sz="1600" b="1" i="1" u="sng" dirty="0">
                <a:solidFill>
                  <a:srgbClr val="002060"/>
                </a:solidFill>
                <a:latin typeface="Aptos" panose="020B0004020202020204" pitchFamily="34" charset="0"/>
              </a:rPr>
              <a:t>süresi içinde başvuru yapılmaması </a:t>
            </a:r>
            <a:r>
              <a:rPr lang="tr-TR" sz="1600" b="1" i="1" dirty="0">
                <a:solidFill>
                  <a:srgbClr val="002060"/>
                </a:solidFill>
                <a:latin typeface="Aptos" panose="020B0004020202020204" pitchFamily="34" charset="0"/>
              </a:rPr>
              <a:t>halinde temyiz süresinin geçmesiyle kesinleşmiş olmaktadır.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7901954" y="1772816"/>
            <a:ext cx="3600400" cy="2952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Sorumlulara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Sorumluların bağlı olduğu kamu idarelerine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 bütçe kapsamındaki kamu idareleri için Maliye Bakanlığına,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İlgili muhasebe birimine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i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Başsavcılığa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İlişkin bilgileri,</a:t>
            </a:r>
          </a:p>
        </p:txBody>
      </p:sp>
      <p:sp>
        <p:nvSpPr>
          <p:cNvPr id="10" name="Sağ Ok 9"/>
          <p:cNvSpPr/>
          <p:nvPr/>
        </p:nvSpPr>
        <p:spPr>
          <a:xfrm>
            <a:off x="6863341" y="26629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 flipH="1" flipV="1">
            <a:off x="6023992" y="5654959"/>
            <a:ext cx="2226569" cy="197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8247480" y="5391151"/>
            <a:ext cx="3363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800000"/>
                </a:solidFill>
                <a:latin typeface="Aptos" panose="020B0004020202020204" pitchFamily="34" charset="0"/>
              </a:rPr>
              <a:t>Temyiz süresi ilamın ilgiliye tebliğinden itibaren 60 gündür</a:t>
            </a:r>
            <a:r>
              <a:rPr lang="tr-TR" b="1" dirty="0">
                <a:solidFill>
                  <a:srgbClr val="000000"/>
                </a:solidFill>
                <a:latin typeface="Aptos" panose="020B0004020202020204" pitchFamily="34" charset="0"/>
              </a:rPr>
              <a:t>.</a:t>
            </a:r>
            <a:endParaRPr lang="tr-TR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09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3392" y="692696"/>
            <a:ext cx="1098741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ZARARINDAN DOĞAN ALACAĞIN TEBLİĞİ TAKİBİ </a:t>
            </a:r>
          </a:p>
          <a:p>
            <a:pPr algn="ctr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(</a:t>
            </a:r>
            <a:r>
              <a:rPr lang="tr-T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Sayıştayca Kesin Hükme Bağlama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)</a:t>
            </a:r>
            <a:endParaRPr lang="tr-TR" sz="3200" dirty="0">
              <a:latin typeface="Aptos" panose="020B0004020202020204" pitchFamily="34" charset="0"/>
            </a:endParaRPr>
          </a:p>
        </p:txBody>
      </p:sp>
      <p:pic>
        <p:nvPicPr>
          <p:cNvPr id="8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17" y="2863665"/>
            <a:ext cx="1535383" cy="154305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18" y="3155702"/>
            <a:ext cx="1335025" cy="958977"/>
          </a:xfrm>
          <a:prstGeom prst="rect">
            <a:avLst/>
          </a:prstGeom>
        </p:spPr>
      </p:pic>
      <p:cxnSp>
        <p:nvCxnSpPr>
          <p:cNvPr id="12" name="Dirsek Bağlayıcısı 11"/>
          <p:cNvCxnSpPr/>
          <p:nvPr/>
        </p:nvCxnSpPr>
        <p:spPr>
          <a:xfrm flipV="1">
            <a:off x="4906043" y="2514600"/>
            <a:ext cx="1184318" cy="11205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Dirsek Bağlayıcısı 13"/>
          <p:cNvCxnSpPr/>
          <p:nvPr/>
        </p:nvCxnSpPr>
        <p:spPr>
          <a:xfrm>
            <a:off x="4906043" y="3795315"/>
            <a:ext cx="1281719" cy="12228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İçerik Yer Tutucus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62" y="1909848"/>
            <a:ext cx="1737287" cy="1165047"/>
          </a:xfrm>
          <a:prstGeom prst="rect">
            <a:avLst/>
          </a:prstGeom>
        </p:spPr>
      </p:pic>
      <p:pic>
        <p:nvPicPr>
          <p:cNvPr id="16" name="İçerik Yer Tutucus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01" y="4420837"/>
            <a:ext cx="1623208" cy="1101558"/>
          </a:xfrm>
          <a:prstGeom prst="rect">
            <a:avLst/>
          </a:prstGeom>
        </p:spPr>
      </p:pic>
      <p:sp>
        <p:nvSpPr>
          <p:cNvPr id="17" name="Şeritli Sağ Ok 16"/>
          <p:cNvSpPr/>
          <p:nvPr/>
        </p:nvSpPr>
        <p:spPr>
          <a:xfrm>
            <a:off x="7608168" y="2191421"/>
            <a:ext cx="677160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Şeritli Sağ Ok 17"/>
          <p:cNvSpPr/>
          <p:nvPr/>
        </p:nvSpPr>
        <p:spPr>
          <a:xfrm>
            <a:off x="7625744" y="4639088"/>
            <a:ext cx="659584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8521161" y="2273798"/>
            <a:ext cx="11845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</a:rPr>
              <a:t>Ödeme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8521161" y="4687888"/>
            <a:ext cx="16792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</a:rPr>
              <a:t>Sulh teklifinde bulunma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711119" y="4558238"/>
            <a:ext cx="17467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</a:rPr>
              <a:t>Sayıştay ilamı kesinleştiğinde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3359696" y="4239891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solidFill>
                  <a:srgbClr val="002060"/>
                </a:solidFill>
              </a:rPr>
              <a:t>İlamda belirtilen kişilere tebliğ</a:t>
            </a:r>
          </a:p>
        </p:txBody>
      </p:sp>
    </p:spTree>
    <p:extLst>
      <p:ext uri="{BB962C8B-B14F-4D97-AF65-F5344CB8AC3E}">
        <p14:creationId xmlns:p14="http://schemas.microsoft.com/office/powerpoint/2010/main" val="3595610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ZARARINDAN DOĞAN ALACAĞIN TEBLİĞİ TAKİBİ (Yargılama)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5430"/>
            <a:ext cx="2810256" cy="1446570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>
            <a:off x="2096208" y="4534464"/>
            <a:ext cx="484632" cy="306443"/>
          </a:xfrm>
          <a:prstGeom prst="down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697992" y="4878443"/>
            <a:ext cx="361797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Mahkemelerce hükme bağlanan ve taraflara tebliğ edilen, kamu zararından doğan alacaklara ilişkin </a:t>
            </a:r>
            <a:r>
              <a:rPr lang="tr-TR" b="1" i="1" u="sng" dirty="0">
                <a:solidFill>
                  <a:srgbClr val="002060"/>
                </a:solidFill>
                <a:latin typeface="Aptos" panose="020B0004020202020204" pitchFamily="34" charset="0"/>
              </a:rPr>
              <a:t>kararın kesinleşmesi beklenmeksizin</a:t>
            </a:r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 takip işlemlerine başlanır.</a:t>
            </a:r>
          </a:p>
        </p:txBody>
      </p:sp>
      <p:sp>
        <p:nvSpPr>
          <p:cNvPr id="12" name="Şeritli Sağ Ok 11"/>
          <p:cNvSpPr/>
          <p:nvPr/>
        </p:nvSpPr>
        <p:spPr>
          <a:xfrm>
            <a:off x="3830850" y="3550152"/>
            <a:ext cx="1083916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21" y="3393505"/>
            <a:ext cx="1335025" cy="958977"/>
          </a:xfrm>
          <a:prstGeom prst="rect">
            <a:avLst/>
          </a:prstGeom>
        </p:spPr>
      </p:pic>
      <p:cxnSp>
        <p:nvCxnSpPr>
          <p:cNvPr id="15" name="Eğri Bağlayıcı 14"/>
          <p:cNvCxnSpPr/>
          <p:nvPr/>
        </p:nvCxnSpPr>
        <p:spPr>
          <a:xfrm rot="16200000" flipV="1">
            <a:off x="5797217" y="4296513"/>
            <a:ext cx="219518" cy="37188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5053521" y="4572000"/>
            <a:ext cx="207879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</a:rPr>
              <a:t>Mahkeme Kararında belirtilenlere tebliğ</a:t>
            </a:r>
          </a:p>
        </p:txBody>
      </p:sp>
      <p:cxnSp>
        <p:nvCxnSpPr>
          <p:cNvPr id="17" name="Dirsek Bağlayıcısı 16"/>
          <p:cNvCxnSpPr>
            <a:cxnSpLocks/>
          </p:cNvCxnSpPr>
          <p:nvPr/>
        </p:nvCxnSpPr>
        <p:spPr>
          <a:xfrm flipV="1">
            <a:off x="6614894" y="2525049"/>
            <a:ext cx="1300010" cy="8684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Dirsek Bağlayıcısı 17"/>
          <p:cNvCxnSpPr/>
          <p:nvPr/>
        </p:nvCxnSpPr>
        <p:spPr>
          <a:xfrm>
            <a:off x="6614894" y="4357097"/>
            <a:ext cx="1359236" cy="10969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İçerik Yer Tutucus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04" y="2140131"/>
            <a:ext cx="1623208" cy="1101558"/>
          </a:xfrm>
          <a:prstGeom prst="rect">
            <a:avLst/>
          </a:prstGeom>
        </p:spPr>
      </p:pic>
      <p:pic>
        <p:nvPicPr>
          <p:cNvPr id="20" name="İçerik Yer Tutucusu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30" y="4878443"/>
            <a:ext cx="1623208" cy="1101558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9678861" y="2619580"/>
            <a:ext cx="10975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</a:rPr>
              <a:t>Ödeme</a:t>
            </a:r>
          </a:p>
        </p:txBody>
      </p:sp>
      <p:sp>
        <p:nvSpPr>
          <p:cNvPr id="22" name="Şeritli Sağ Ok 21"/>
          <p:cNvSpPr/>
          <p:nvPr/>
        </p:nvSpPr>
        <p:spPr>
          <a:xfrm>
            <a:off x="9223727" y="2561930"/>
            <a:ext cx="449995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Şeritli Sağ Ok 22"/>
          <p:cNvSpPr/>
          <p:nvPr/>
        </p:nvSpPr>
        <p:spPr>
          <a:xfrm>
            <a:off x="9329487" y="5186906"/>
            <a:ext cx="449995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9803038" y="5137481"/>
            <a:ext cx="15819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</a:rPr>
              <a:t>Sulh teklifinde bulunma</a:t>
            </a:r>
          </a:p>
        </p:txBody>
      </p:sp>
    </p:spTree>
    <p:extLst>
      <p:ext uri="{BB962C8B-B14F-4D97-AF65-F5344CB8AC3E}">
        <p14:creationId xmlns:p14="http://schemas.microsoft.com/office/powerpoint/2010/main" val="283251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KAMU ZARARINDAN DOĞAN ALACAKLARIN MUHASEBE KAYITLARINA ALINMASI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7" name="İçerik Yer Tutucus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37620"/>
            <a:ext cx="1081335" cy="113534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279577" y="2235962"/>
            <a:ext cx="151216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Değerlendirme formunun takibe yetkili birime ulaşması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727858"/>
            <a:ext cx="1081336" cy="883507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279577" y="3800279"/>
            <a:ext cx="14003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İlamın idareye ulaşması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28341"/>
            <a:ext cx="1081337" cy="86214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2274700" y="5467851"/>
            <a:ext cx="14561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Kararın idareye ulaşması</a:t>
            </a:r>
          </a:p>
        </p:txBody>
      </p:sp>
      <p:sp>
        <p:nvSpPr>
          <p:cNvPr id="16" name="Şeritli Sağ Ok 15"/>
          <p:cNvSpPr/>
          <p:nvPr/>
        </p:nvSpPr>
        <p:spPr>
          <a:xfrm>
            <a:off x="4439817" y="3792410"/>
            <a:ext cx="449995" cy="484632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5087888" y="4349755"/>
            <a:ext cx="7200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5 gün içinde</a:t>
            </a:r>
          </a:p>
        </p:txBody>
      </p:sp>
      <p:sp>
        <p:nvSpPr>
          <p:cNvPr id="19" name="Şeritli Sağ Ok 18"/>
          <p:cNvSpPr/>
          <p:nvPr/>
        </p:nvSpPr>
        <p:spPr>
          <a:xfrm>
            <a:off x="5951984" y="3865123"/>
            <a:ext cx="449995" cy="484632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İçerik Yer Tutucusu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87" y="3483947"/>
            <a:ext cx="865065" cy="865808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6456043" y="4383842"/>
            <a:ext cx="108011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1400" b="1" i="1" dirty="0">
                <a:solidFill>
                  <a:srgbClr val="002060"/>
                </a:solidFill>
              </a:rPr>
              <a:t>Sorumlular ve ilgililer adına</a:t>
            </a: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14" y="3628969"/>
            <a:ext cx="788251" cy="688828"/>
          </a:xfrm>
          <a:prstGeom prst="rect">
            <a:avLst/>
          </a:prstGeom>
        </p:spPr>
      </p:pic>
      <p:sp>
        <p:nvSpPr>
          <p:cNvPr id="23" name="Şeritli Sağ Ok 22"/>
          <p:cNvSpPr/>
          <p:nvPr/>
        </p:nvSpPr>
        <p:spPr>
          <a:xfrm>
            <a:off x="7336903" y="3792410"/>
            <a:ext cx="449995" cy="484632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23"/>
          <p:cNvSpPr/>
          <p:nvPr/>
        </p:nvSpPr>
        <p:spPr>
          <a:xfrm>
            <a:off x="8747035" y="1818268"/>
            <a:ext cx="2821573" cy="4285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i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i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i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Muhasebe birimine yazılan yazıda faiz başlangıç tarihi de belirtilir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i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i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Taksitlendirmeye ilişkin karar 5 gün içerisinde gönderilir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i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i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İlamda belirtilenler, kararda tazminle yükümlü olanlar, sorumlular/ilgililer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i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i="1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Tahsilat izleme dosyası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1600" i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1600" i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1600" i="1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İlişkin bilgileri,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14C6347-7124-8228-DBD9-7317EAD452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04" y="3503579"/>
            <a:ext cx="1011861" cy="9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00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35360" y="692696"/>
            <a:ext cx="11233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Aptos" panose="020B0004020202020204" pitchFamily="34" charset="0"/>
              </a:rPr>
              <a:t>KAMU ZARARINDAN DOĞAN ALACAĞIN GÜVENCE ALTINA ALINMASI</a:t>
            </a:r>
            <a:endParaRPr lang="tr-TR" sz="2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1271464" y="1706031"/>
            <a:ext cx="9286836" cy="4250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</a:rPr>
              <a:t>2004 Kanununda ihtiyatî haciz için öngörülen şartların varlığı,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</a:rPr>
              <a:t>Kamu idaresi üst yöneticisinin de gerekli görmesi halinde, </a:t>
            </a:r>
          </a:p>
          <a:p>
            <a:r>
              <a:rPr lang="tr-TR" dirty="0">
                <a:solidFill>
                  <a:srgbClr val="002060"/>
                </a:solidFill>
              </a:rPr>
              <a:t>	Mahkeme kararı veya Sayıştay ilâmı tebliğ edilinceye kadar, kamu alacağını güvence altına almak amacıyla yetkili mahkemeden karar alınarak, sorumluların ve ilgililerin mal, hak ve alacakları üzerine ihtiyatî haciz konulur.</a:t>
            </a:r>
            <a:endParaRPr lang="tr-T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</a:rPr>
              <a:t>İhtiyatî haciz kararının verildiği tarihten itibaren on gün içinde icra dairesinden kararın uygulanması talep edilir.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2060"/>
                </a:solidFill>
              </a:rPr>
              <a:t>Aksi halde ihtiyatî haciz kararı kendiliğinden kalkar. </a:t>
            </a:r>
            <a:endParaRPr lang="tr-T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97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23392" y="692696"/>
            <a:ext cx="1098741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ZARARINDAN DOĞAN ALACAKLARIN TAHSİLİ</a:t>
            </a:r>
            <a:endParaRPr lang="tr-TR" sz="2800" dirty="0">
              <a:latin typeface="Aptos" panose="020B00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5" y="2205907"/>
            <a:ext cx="1813560" cy="888548"/>
          </a:xfrm>
          <a:prstGeom prst="rect">
            <a:avLst/>
          </a:prstGeom>
        </p:spPr>
      </p:pic>
      <p:pic>
        <p:nvPicPr>
          <p:cNvPr id="5" name="İçerik Yer Tutucusu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5531"/>
            <a:ext cx="1782258" cy="9509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8" y="5719464"/>
            <a:ext cx="1782258" cy="106432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718405" y="2427508"/>
            <a:ext cx="1165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b="1" i="1" u="sng" dirty="0">
                <a:solidFill>
                  <a:srgbClr val="002060"/>
                </a:solidFill>
                <a:latin typeface="Aptos" panose="020B0004020202020204" pitchFamily="34" charset="0"/>
              </a:rPr>
              <a:t>RIZAEN VE SULH YOLU İLE TAHSİLAT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718405" y="3971687"/>
            <a:ext cx="11345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b="1" i="1" u="sng" dirty="0">
                <a:solidFill>
                  <a:srgbClr val="002060"/>
                </a:solidFill>
              </a:rPr>
              <a:t>TAKAS SURETİYLE TAHSİLAT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839785" y="5789960"/>
            <a:ext cx="1013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b="1" i="1" u="sng" dirty="0">
                <a:solidFill>
                  <a:srgbClr val="002060"/>
                </a:solidFill>
              </a:rPr>
              <a:t>İCRA YOLUYLA TAHSİLAT</a:t>
            </a:r>
          </a:p>
        </p:txBody>
      </p:sp>
      <p:sp>
        <p:nvSpPr>
          <p:cNvPr id="10" name="Şeritli Sağ Ok 9"/>
          <p:cNvSpPr/>
          <p:nvPr/>
        </p:nvSpPr>
        <p:spPr>
          <a:xfrm>
            <a:off x="3826238" y="2554524"/>
            <a:ext cx="449995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Şeritli Sağ Ok 10"/>
          <p:cNvSpPr/>
          <p:nvPr/>
        </p:nvSpPr>
        <p:spPr>
          <a:xfrm>
            <a:off x="3826238" y="5916976"/>
            <a:ext cx="449995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Şeritli Sağ Ok 11"/>
          <p:cNvSpPr/>
          <p:nvPr/>
        </p:nvSpPr>
        <p:spPr>
          <a:xfrm>
            <a:off x="3826239" y="4082604"/>
            <a:ext cx="449995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varlatılmış Dikdörtgen 17"/>
          <p:cNvSpPr/>
          <p:nvPr/>
        </p:nvSpPr>
        <p:spPr>
          <a:xfrm>
            <a:off x="4439816" y="2339640"/>
            <a:ext cx="223224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i="1" dirty="0">
                <a:solidFill>
                  <a:srgbClr val="002060"/>
                </a:solidFill>
                <a:latin typeface="Aptos" panose="020B0004020202020204" pitchFamily="34" charset="0"/>
              </a:rPr>
              <a:t>Aylıktan kesme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4439816" y="3902108"/>
            <a:ext cx="221015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i="1" dirty="0">
                <a:solidFill>
                  <a:srgbClr val="002060"/>
                </a:solidFill>
                <a:latin typeface="Aptos" panose="020B0004020202020204" pitchFamily="34" charset="0"/>
              </a:rPr>
              <a:t>6098 sayılı Kanun</a:t>
            </a:r>
          </a:p>
        </p:txBody>
      </p:sp>
      <p:sp>
        <p:nvSpPr>
          <p:cNvPr id="20" name="Yuvarlatılmış Dikdörtgen 19"/>
          <p:cNvSpPr/>
          <p:nvPr/>
        </p:nvSpPr>
        <p:spPr>
          <a:xfrm>
            <a:off x="4461912" y="5464576"/>
            <a:ext cx="2210152" cy="1064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i="1" dirty="0">
                <a:solidFill>
                  <a:srgbClr val="002060"/>
                </a:solidFill>
                <a:latin typeface="Aptos" panose="020B0004020202020204" pitchFamily="34" charset="0"/>
              </a:rPr>
              <a:t>Sayıştay ve mahkeme ilamlarına rağmen </a:t>
            </a:r>
            <a:r>
              <a:rPr lang="tr-TR" sz="1400" b="1" i="1" dirty="0" err="1">
                <a:solidFill>
                  <a:srgbClr val="002060"/>
                </a:solidFill>
                <a:latin typeface="Aptos" panose="020B0004020202020204" pitchFamily="34" charset="0"/>
              </a:rPr>
              <a:t>rızaen</a:t>
            </a:r>
            <a:r>
              <a:rPr lang="tr-TR" sz="1400" b="1" i="1" dirty="0">
                <a:solidFill>
                  <a:srgbClr val="002060"/>
                </a:solidFill>
                <a:latin typeface="Aptos" panose="020B0004020202020204" pitchFamily="34" charset="0"/>
              </a:rPr>
              <a:t> ödenmeyen kamu zararı alacakları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6888088" y="2246747"/>
            <a:ext cx="3109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Sorumlu ve/veya ilgilinin yazılı isteği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6888088" y="2574109"/>
            <a:ext cx="3173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Aylık net ödemenin dörtte birinden az üçte birinden çok olamaz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6816080" y="3659328"/>
            <a:ext cx="3365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Karşılıklı olarak alacaklı ve borçlu olma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6816080" y="3921944"/>
            <a:ext cx="2551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Borç ve alacağın nakit olması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6816080" y="4174343"/>
            <a:ext cx="3508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Borç ve alacağın vadesinin gelmiş olması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6816080" y="4447176"/>
            <a:ext cx="4683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Takas yapılacağının yazı ile bildirilmesi veya alacağın talep edilmesi durumunda borcun takas edileceğinin beyan edilmesi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6945565" y="5546344"/>
            <a:ext cx="1594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2004 sayılı Kanun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6926874" y="5794922"/>
            <a:ext cx="4683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Sayıştay ilamları için takibe yetkili birim, mahkeme kararları için hukuk birimi tarafından yapılan mal varlığı araştırması</a:t>
            </a:r>
          </a:p>
        </p:txBody>
      </p:sp>
    </p:spTree>
    <p:extLst>
      <p:ext uri="{BB962C8B-B14F-4D97-AF65-F5344CB8AC3E}">
        <p14:creationId xmlns:p14="http://schemas.microsoft.com/office/powerpoint/2010/main" val="845204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35360" y="692696"/>
            <a:ext cx="11233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Aptos" panose="020B0004020202020204" pitchFamily="34" charset="0"/>
              </a:rPr>
              <a:t>MALVARLIĞI ARAŞTIRMASI</a:t>
            </a:r>
            <a:endParaRPr lang="tr-TR" sz="2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1246176" y="1772816"/>
            <a:ext cx="9286836" cy="4548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rgbClr val="002060"/>
                </a:solidFill>
              </a:rPr>
              <a:t>Sayıştay ilâmları için takibe yetkili birim tarafından,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rgbClr val="002060"/>
                </a:solidFill>
              </a:rPr>
              <a:t>Mahkeme kararları için ise kamu idaresini temsile yetkili hukuk birimi tarafından; </a:t>
            </a:r>
          </a:p>
          <a:p>
            <a:r>
              <a:rPr lang="tr-TR" sz="1600" dirty="0">
                <a:solidFill>
                  <a:srgbClr val="002060"/>
                </a:solidFill>
              </a:rPr>
              <a:t>	tapu, vergi dairesi, trafik şubesi gibi tescile tabi varlıkların kayıtlarını tutan dairelerden, </a:t>
            </a:r>
          </a:p>
          <a:p>
            <a:r>
              <a:rPr lang="tr-TR" sz="1600" dirty="0">
                <a:solidFill>
                  <a:srgbClr val="002060"/>
                </a:solidFill>
              </a:rPr>
              <a:t>	sosyal güvenlik kurumları, </a:t>
            </a:r>
          </a:p>
          <a:p>
            <a:r>
              <a:rPr lang="tr-TR" sz="1600" dirty="0">
                <a:solidFill>
                  <a:srgbClr val="002060"/>
                </a:solidFill>
              </a:rPr>
              <a:t>	banka ve diğer ilgili yerlerden, </a:t>
            </a:r>
          </a:p>
          <a:p>
            <a:r>
              <a:rPr lang="tr-TR" sz="1600" dirty="0">
                <a:solidFill>
                  <a:srgbClr val="002060"/>
                </a:solidFill>
              </a:rPr>
              <a:t>	sorumluların ve ilgililerin gelir ve malvarlığı araştırması yapılır. </a:t>
            </a:r>
          </a:p>
          <a:p>
            <a:r>
              <a:rPr lang="tr-TR" sz="1600" dirty="0">
                <a:solidFill>
                  <a:srgbClr val="002060"/>
                </a:solidFill>
              </a:rPr>
              <a:t>Takibe yetkili birimler tarafından yapılan araştırmada, hacze kabil malvarlığının söz konusu olması halinde alacak takip dosyası tamamlanır ve icra takibatı yapılmak üzere kamu idaresini temsile yetkili hukuk birimine gönderilir. </a:t>
            </a:r>
          </a:p>
          <a:p>
            <a:r>
              <a:rPr lang="tr-TR" sz="1600" dirty="0">
                <a:solidFill>
                  <a:srgbClr val="002060"/>
                </a:solidFill>
              </a:rPr>
              <a:t>Takibe yetkili birimlerce malvarlığı araştırmasının yapılamadığı hallerde veya hukuk birimlerince gerekli görülmesi halinde kamu zararlarının takip ve tahsili için her zaman malvarlığı araştırması yapılabilir. </a:t>
            </a:r>
          </a:p>
          <a:p>
            <a:r>
              <a:rPr lang="tr-TR" sz="1600" dirty="0">
                <a:solidFill>
                  <a:srgbClr val="002060"/>
                </a:solidFill>
              </a:rPr>
              <a:t>	Hukuk birimlerince, takip edilen davalar sonrası kamu zararının tahsiline ilişkin alınan kararların icrası aşamasında da ihtiyaç duyulması halinde malvarlığı araştırması yapılabilir.</a:t>
            </a:r>
            <a:endParaRPr lang="tr-TR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09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ZARARININ OLUŞTUĞU TARİH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268628" y="2078792"/>
            <a:ext cx="8147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i="1" dirty="0">
                <a:ln w="0"/>
                <a:solidFill>
                  <a:srgbClr val="002060"/>
                </a:solidFill>
                <a:latin typeface="Aptos" panose="020B0004020202020204" pitchFamily="34" charset="0"/>
              </a:rPr>
              <a:t>Kamu zararından doğan alacaklar sorumlu ve/veya ilgililerden </a:t>
            </a:r>
            <a:r>
              <a:rPr lang="tr-TR" sz="2400" b="1" i="1" u="sng" dirty="0">
                <a:ln w="0"/>
                <a:solidFill>
                  <a:schemeClr val="accent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zararın oluştuğu tarihten itibaren</a:t>
            </a:r>
            <a:r>
              <a:rPr lang="tr-TR" sz="2400" b="1" i="1" dirty="0">
                <a:ln w="0"/>
                <a:solidFill>
                  <a:schemeClr val="accent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tr-TR" sz="2400" b="1" i="1" dirty="0">
                <a:ln w="0"/>
                <a:solidFill>
                  <a:srgbClr val="002060"/>
                </a:solidFill>
                <a:latin typeface="Aptos" panose="020B0004020202020204" pitchFamily="34" charset="0"/>
              </a:rPr>
              <a:t>ilgili mevzuata göre hesaplanacak </a:t>
            </a:r>
            <a:r>
              <a:rPr lang="tr-TR" sz="2400" b="1" i="1" u="sng" dirty="0">
                <a:ln w="0"/>
                <a:solidFill>
                  <a:schemeClr val="accent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faiziyle </a:t>
            </a:r>
            <a:r>
              <a:rPr lang="tr-TR" sz="2400" b="1" i="1" dirty="0">
                <a:ln w="0"/>
                <a:solidFill>
                  <a:srgbClr val="002060"/>
                </a:solidFill>
                <a:latin typeface="Aptos" panose="020B0004020202020204" pitchFamily="34" charset="0"/>
              </a:rPr>
              <a:t>birlikte tahsil edilir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3429000"/>
            <a:ext cx="1897643" cy="189764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462546" y="5326643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Zararının oluştuğu tarih ???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339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KAMU ZARARI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14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26" y="2691918"/>
            <a:ext cx="2960016" cy="2809188"/>
          </a:xfrm>
          <a:prstGeom prst="rect">
            <a:avLst/>
          </a:prstGeom>
        </p:spPr>
      </p:pic>
      <p:sp>
        <p:nvSpPr>
          <p:cNvPr id="15" name="Eksi 14"/>
          <p:cNvSpPr/>
          <p:nvPr/>
        </p:nvSpPr>
        <p:spPr>
          <a:xfrm>
            <a:off x="2679192" y="2551176"/>
            <a:ext cx="1005840" cy="9966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Dirsek Bağlayıcısı 15"/>
          <p:cNvCxnSpPr/>
          <p:nvPr/>
        </p:nvCxnSpPr>
        <p:spPr>
          <a:xfrm flipV="1">
            <a:off x="4543720" y="2655070"/>
            <a:ext cx="1552280" cy="11156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Dikdörtgen Belirtme Çizgisi 16"/>
          <p:cNvSpPr/>
          <p:nvPr/>
        </p:nvSpPr>
        <p:spPr>
          <a:xfrm>
            <a:off x="6096000" y="2328421"/>
            <a:ext cx="5112568" cy="183813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Aptos" panose="020B0004020202020204" pitchFamily="34" charset="0"/>
              </a:rPr>
              <a:t>MADDE 71- </a:t>
            </a:r>
          </a:p>
          <a:p>
            <a:pPr algn="ctr"/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Kamu görevlilerinin kasıt, kusur veya ihmallerinden kaynaklanan mevzuata aykırı karar, işlem veya eylemleri sonucunda kamu kaynağında artışa engel veya eksilmeye neden olunmasıdır.</a:t>
            </a:r>
          </a:p>
        </p:txBody>
      </p:sp>
    </p:spTree>
    <p:extLst>
      <p:ext uri="{BB962C8B-B14F-4D97-AF65-F5344CB8AC3E}">
        <p14:creationId xmlns:p14="http://schemas.microsoft.com/office/powerpoint/2010/main" val="1535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ZARARININ OLUŞTUĞU TARİH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11" name="İçerik Yer Tutucusu 4"/>
          <p:cNvSpPr txBox="1">
            <a:spLocks/>
          </p:cNvSpPr>
          <p:nvPr/>
        </p:nvSpPr>
        <p:spPr>
          <a:xfrm>
            <a:off x="623392" y="1916832"/>
            <a:ext cx="6480049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1600" b="1" i="1" dirty="0">
                <a:solidFill>
                  <a:srgbClr val="002060"/>
                </a:solidFill>
                <a:latin typeface="Aptos" panose="020B0004020202020204" pitchFamily="34" charset="0"/>
              </a:rPr>
              <a:t>Vezne ve ambar açıkları ile diğer muhasebe yetkilisi mutemetlerinin açıkları, </a:t>
            </a:r>
          </a:p>
        </p:txBody>
      </p:sp>
      <p:sp>
        <p:nvSpPr>
          <p:cNvPr id="12" name="İçerik Yer Tutucusu 4"/>
          <p:cNvSpPr txBox="1">
            <a:spLocks/>
          </p:cNvSpPr>
          <p:nvPr/>
        </p:nvSpPr>
        <p:spPr>
          <a:xfrm>
            <a:off x="608526" y="2410537"/>
            <a:ext cx="6480049" cy="3139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1600" b="1" i="1" dirty="0">
                <a:solidFill>
                  <a:srgbClr val="002060"/>
                </a:solidFill>
                <a:latin typeface="Aptos" panose="020B0004020202020204" pitchFamily="34" charset="0"/>
              </a:rPr>
              <a:t>Taşınırların kaybedilmesi, çalınması veya zarar görmesi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8641796" y="1672146"/>
            <a:ext cx="2793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</a:rPr>
              <a:t>AÇIĞIN/OLAYIN MEYDANA GELDİĞİ TARİH</a:t>
            </a:r>
          </a:p>
          <a:p>
            <a:pPr algn="ctr"/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</a:rPr>
              <a:t>(Bilinmiyorsa)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015322" y="2465643"/>
            <a:ext cx="215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</a:rPr>
              <a:t>TESPİT EDİLEN TARİH</a:t>
            </a:r>
          </a:p>
        </p:txBody>
      </p:sp>
      <p:sp>
        <p:nvSpPr>
          <p:cNvPr id="14" name="Şeritli Sağ Ok 13"/>
          <p:cNvSpPr/>
          <p:nvPr/>
        </p:nvSpPr>
        <p:spPr>
          <a:xfrm>
            <a:off x="7462051" y="2110946"/>
            <a:ext cx="806320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İçerik Yer Tutucusu 4"/>
          <p:cNvSpPr txBox="1">
            <a:spLocks/>
          </p:cNvSpPr>
          <p:nvPr/>
        </p:nvSpPr>
        <p:spPr>
          <a:xfrm>
            <a:off x="597070" y="3034211"/>
            <a:ext cx="6480049" cy="53700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1600" b="1" i="1" dirty="0">
                <a:latin typeface="Aptos" panose="020B0004020202020204" pitchFamily="34" charset="0"/>
              </a:rPr>
              <a:t>İş, mal, veya hizmet karşılığı olarak belirlenen tutardan fazla yapılan ödemeler, transfer niteliğindeki giderlerin yersiz ve fazla yapılması</a:t>
            </a:r>
          </a:p>
        </p:txBody>
      </p:sp>
      <p:sp>
        <p:nvSpPr>
          <p:cNvPr id="16" name="İçerik Yer Tutucusu 4"/>
          <p:cNvSpPr txBox="1">
            <a:spLocks/>
          </p:cNvSpPr>
          <p:nvPr/>
        </p:nvSpPr>
        <p:spPr>
          <a:xfrm>
            <a:off x="600982" y="3589711"/>
            <a:ext cx="6480049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1600" b="1" i="1" dirty="0">
                <a:latin typeface="Aptos" panose="020B0004020202020204" pitchFamily="34" charset="0"/>
              </a:rPr>
              <a:t>İş yaptırılmadan mal ve hizmet alınmadan ya da mevzuatında öngörülmediği halde ödeme yapılması</a:t>
            </a:r>
          </a:p>
        </p:txBody>
      </p:sp>
      <p:sp>
        <p:nvSpPr>
          <p:cNvPr id="17" name="Şeritli Sağ Ok 16"/>
          <p:cNvSpPr/>
          <p:nvPr/>
        </p:nvSpPr>
        <p:spPr>
          <a:xfrm>
            <a:off x="7462051" y="3493260"/>
            <a:ext cx="806320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606967" y="3622138"/>
            <a:ext cx="2828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</a:rPr>
              <a:t>ÖDEMENİN YAPILDIĞI TARİH</a:t>
            </a:r>
          </a:p>
        </p:txBody>
      </p:sp>
      <p:sp>
        <p:nvSpPr>
          <p:cNvPr id="18" name="İçerik Yer Tutucusu 4"/>
          <p:cNvSpPr txBox="1">
            <a:spLocks/>
          </p:cNvSpPr>
          <p:nvPr/>
        </p:nvSpPr>
        <p:spPr>
          <a:xfrm>
            <a:off x="594458" y="4304968"/>
            <a:ext cx="6480049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1600" b="1" i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İdare gelirlerinin tarh, tahakkuk, tahsil işlemlerinin mevzuata uygun olmaması</a:t>
            </a:r>
          </a:p>
        </p:txBody>
      </p:sp>
      <p:sp>
        <p:nvSpPr>
          <p:cNvPr id="20" name="Şeritli Sağ Ok 19"/>
          <p:cNvSpPr/>
          <p:nvPr/>
        </p:nvSpPr>
        <p:spPr>
          <a:xfrm>
            <a:off x="7462051" y="4434579"/>
            <a:ext cx="806320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8429937" y="4536477"/>
            <a:ext cx="3330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</a:rPr>
              <a:t>ZAMAN AŞIMINA UĞRADIĞI TARİH</a:t>
            </a:r>
          </a:p>
        </p:txBody>
      </p:sp>
      <p:sp>
        <p:nvSpPr>
          <p:cNvPr id="22" name="İçerik Yer Tutucusu 4"/>
          <p:cNvSpPr txBox="1">
            <a:spLocks/>
          </p:cNvSpPr>
          <p:nvPr/>
        </p:nvSpPr>
        <p:spPr>
          <a:xfrm>
            <a:off x="641109" y="5086360"/>
            <a:ext cx="6480049" cy="535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1600" b="1" i="1" dirty="0" err="1">
                <a:solidFill>
                  <a:srgbClr val="7030A0"/>
                </a:solidFill>
                <a:latin typeface="Aptos" panose="020B0004020202020204" pitchFamily="34" charset="0"/>
              </a:rPr>
              <a:t>Hakedişlerden</a:t>
            </a:r>
            <a:r>
              <a:rPr lang="tr-TR" sz="1600" b="1" i="1" dirty="0">
                <a:solidFill>
                  <a:srgbClr val="7030A0"/>
                </a:solidFill>
                <a:latin typeface="Aptos" panose="020B0004020202020204" pitchFamily="34" charset="0"/>
              </a:rPr>
              <a:t> kesinti suretiyle yapılan gelir tahsilatının eksik yapılması hallerinde</a:t>
            </a:r>
          </a:p>
        </p:txBody>
      </p:sp>
      <p:sp>
        <p:nvSpPr>
          <p:cNvPr id="23" name="Şeritli Sağ Ok 22"/>
          <p:cNvSpPr/>
          <p:nvPr/>
        </p:nvSpPr>
        <p:spPr>
          <a:xfrm>
            <a:off x="7441835" y="5287538"/>
            <a:ext cx="806320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8268371" y="5173305"/>
            <a:ext cx="3997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TAHSİLAT TUTARININ GELİR KAYDEDİLMESİ GEREKTİĞİ TARİH</a:t>
            </a:r>
            <a:endParaRPr lang="tr-TR" sz="16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8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ZARARINDAN DOĞAN ALACAKLARDA FAİZ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1559496" y="1916833"/>
            <a:ext cx="7272808" cy="4039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Faizin başlangıç tarihi </a:t>
            </a:r>
            <a:r>
              <a:rPr lang="tr-TR" sz="1600" b="1" u="sng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kural olarak zararın oluştuğu tarihtir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u="sng" dirty="0">
              <a:solidFill>
                <a:srgbClr val="002060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Sayıştay ve mahkeme </a:t>
            </a:r>
            <a:r>
              <a:rPr lang="tr-TR" sz="1600" b="1" u="sng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ilamlarında ilamda belirtilen tarih</a:t>
            </a:r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aksi taktirde </a:t>
            </a:r>
            <a:r>
              <a:rPr lang="tr-TR" sz="1600" b="1" u="sng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karar tarihi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Yapılan ödeme alacak aslı ile faizi birlikte karşılayamıyorsa ödenen tutar </a:t>
            </a:r>
            <a:r>
              <a:rPr lang="tr-TR" sz="1600" b="1" u="sng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orantılı olarak </a:t>
            </a:r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mahsup edilir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Borç aslına faiz dahil edilerek, tekrar faiz yürütülmez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Uygulanacak faiz konusunda aksine hüküm bulunmayan hallerde </a:t>
            </a:r>
            <a:r>
              <a:rPr lang="tr-TR" sz="1600" b="1" u="sng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3095 sayılı Kanuni Faiz ve Temerrüt Faizine ilişkin Kanun hükümleri</a:t>
            </a:r>
            <a:r>
              <a:rPr lang="tr-TR" sz="16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uygulanır</a:t>
            </a:r>
          </a:p>
          <a:p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İlişkin bilgileri,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1844824"/>
            <a:ext cx="178308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44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TAKSİTLENDİRME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1756342"/>
            <a:ext cx="1842402" cy="1816674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551384" y="1916833"/>
            <a:ext cx="9217024" cy="4039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Kamu zararından doğan alacaklar, sorumluların ve/veya ilgililerin talebi üzerine taksitlendirilebilir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Azami 5 yıldır Bu süre içerisinde asıl alacağın faizi ile birlikte tahsil edilmesi gerekir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 ve özel bütçeli idareler 659 sayılı KHK, kapsamdaki diğer idareler özel mevzuat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Sorumlu ve/veya ilgili ile takibe yetkili birim arasında, taksitlendirmemenin süresi, taksit sayısı ve tutarları ile ödeme zamanını belirleyen bir ödeme planı yapılır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Sorumlu ve/veya ilgililerden  taksitlerini ödeme planına uygun ve vadesinde  düzenli olarak ödeyeceklerine dair «borç senedi ve kefaletname» alınır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b="1" dirty="0">
                <a:solidFill>
                  <a:srgbClr val="00206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Taksitlerinden birinin ödeme planına uygun şekilde ödenmemesi durumunda alacağın tamamı muaccel olur.  Alacak muaccel olduğu tarihten itibaren 6183 51. maddede belirlenen o gecikme zammı oranında hesaplanan faizi ile birlikte genel hükümlere göre tahsil edilir.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2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latin typeface="Aptos" panose="020B0004020202020204" pitchFamily="34" charset="0"/>
                <a:cs typeface="Times New Roman" panose="02020603050405020304" pitchFamily="18" charset="0"/>
              </a:rPr>
              <a:t>TAKSİTLENDİRİLEN ALACAKLARIN FAİZİ</a:t>
            </a:r>
            <a:endParaRPr lang="tr-TR" sz="26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767408" y="1739414"/>
            <a:ext cx="9145016" cy="4039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2060"/>
                </a:solidFill>
                <a:latin typeface="Aptos" panose="020B0004020202020204" pitchFamily="34" charset="0"/>
              </a:rPr>
              <a:t>Taksitlendirilen alacaklara, anlaşma tarihindeki faiz oranı uygulanır.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2060"/>
                </a:solidFill>
                <a:latin typeface="Aptos" panose="020B0004020202020204" pitchFamily="34" charset="0"/>
              </a:rPr>
              <a:t>Kamu zararının oluştuğu tarihten anlaşma tarihine kadar olan faiz ayrıca hesaplanır.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2060"/>
                </a:solidFill>
                <a:latin typeface="Aptos" panose="020B0004020202020204" pitchFamily="34" charset="0"/>
              </a:rPr>
              <a:t>Ödeme planında anapara ile hesaplanan faiz ayrı ayrı gösterilir.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2060"/>
                </a:solidFill>
                <a:latin typeface="Aptos" panose="020B0004020202020204" pitchFamily="34" charset="0"/>
              </a:rPr>
              <a:t>Taksitlerin ödenmesinde sadece anaparaya anlaşma tarihinden ödeme tarihine kadar geçen süre için faiz hesaplanır.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44" y="1709917"/>
            <a:ext cx="178308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ZAMANAŞIMI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34</a:t>
            </a:fld>
            <a:endParaRPr lang="tr-TR"/>
          </a:p>
        </p:txBody>
      </p:sp>
      <p:pic>
        <p:nvPicPr>
          <p:cNvPr id="11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556793"/>
            <a:ext cx="2200498" cy="1872207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551384" y="1916833"/>
            <a:ext cx="8496944" cy="4039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70C0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Zamanaşımını kesen ve durduran haller saklı kalmak üzere 10 yıldır.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Kamu zararının oluştuğu kabul edilen tarihi takip eden mali yıl başında işlemeye başlar ve onuncu yıl sonunda sona erer.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Zamanaşımına uğrasa dahi yapılan ödemeler kabul edilir.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Borç aslının zamanaşımına uğraması halinde  faizleri de zamanaşımına uğrar.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30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79376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KAMU ZARARINDAN DOĞAN ALACAKLARIN SİLİNMESİ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842268" y="1859920"/>
            <a:ext cx="52578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i="1" dirty="0">
                <a:solidFill>
                  <a:srgbClr val="002060"/>
                </a:solidFill>
                <a:latin typeface="Aptos" panose="020B0004020202020204" pitchFamily="34" charset="0"/>
              </a:rPr>
              <a:t>Zorunlu veya mücbir sebeplerle takip ve tahsil imkânı kalmayan, ya da </a:t>
            </a:r>
          </a:p>
          <a:p>
            <a:pPr algn="just"/>
            <a:r>
              <a:rPr lang="tr-TR" sz="1600" b="1" i="1" dirty="0">
                <a:solidFill>
                  <a:srgbClr val="002060"/>
                </a:solidFill>
                <a:latin typeface="Aptos" panose="020B0004020202020204" pitchFamily="34" charset="0"/>
              </a:rPr>
              <a:t>Tahsili için yapılacak takibat giderlerinin asıl alacak tutarından fazla olacağının anlaşılması nedeniyle dava ve icra takibine konu olmayan kamu zararından doğan alacaklar</a:t>
            </a:r>
          </a:p>
        </p:txBody>
      </p:sp>
      <p:sp>
        <p:nvSpPr>
          <p:cNvPr id="14" name="Şeritli Sağ Ok 13"/>
          <p:cNvSpPr/>
          <p:nvPr/>
        </p:nvSpPr>
        <p:spPr>
          <a:xfrm>
            <a:off x="6384032" y="2132856"/>
            <a:ext cx="449995" cy="484632"/>
          </a:xfrm>
          <a:prstGeom prst="strip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7968208" y="1891416"/>
            <a:ext cx="288032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i="1" dirty="0">
                <a:solidFill>
                  <a:srgbClr val="002060"/>
                </a:solidFill>
                <a:latin typeface="Aptos Narrow" panose="020B0004020202020204" pitchFamily="34" charset="0"/>
              </a:rPr>
              <a:t>Merkezî yönetim bütçe kanununda gösterilen tutara kadar olanların kayıtlardan çıkarılmasına </a:t>
            </a:r>
            <a:r>
              <a:rPr lang="tr-TR" b="1" i="1" u="sng" dirty="0">
                <a:solidFill>
                  <a:srgbClr val="C00000"/>
                </a:solidFill>
                <a:latin typeface="Aptos Narrow" panose="020B0004020202020204" pitchFamily="34" charset="0"/>
              </a:rPr>
              <a:t>üst yöneticiler </a:t>
            </a:r>
            <a:r>
              <a:rPr lang="tr-TR" b="1" i="1" dirty="0">
                <a:solidFill>
                  <a:srgbClr val="002060"/>
                </a:solidFill>
                <a:latin typeface="Aptos Narrow" panose="020B0004020202020204" pitchFamily="34" charset="0"/>
              </a:rPr>
              <a:t>yetkilidir.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842268" y="3578196"/>
            <a:ext cx="52578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tr-TR" sz="1600" b="1" i="1" dirty="0">
                <a:solidFill>
                  <a:srgbClr val="002060"/>
                </a:solidFill>
                <a:latin typeface="Aptos" panose="020B0004020202020204" pitchFamily="34" charset="0"/>
              </a:rPr>
              <a:t>Genel ve özel bütçeli idareler 659 sayılı </a:t>
            </a:r>
            <a:r>
              <a:rPr lang="tr-TR" sz="1600" b="1" i="1" dirty="0">
                <a:solidFill>
                  <a:srgbClr val="00206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KHK</a:t>
            </a:r>
            <a:r>
              <a:rPr lang="tr-TR" sz="1600" b="1" i="1" dirty="0">
                <a:solidFill>
                  <a:srgbClr val="002060"/>
                </a:solidFill>
                <a:latin typeface="Aptos" panose="020B0004020202020204" pitchFamily="34" charset="0"/>
              </a:rPr>
              <a:t>, kapsamdaki diğer idareler özel mevzuat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1343472" y="4869160"/>
            <a:ext cx="910758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tr-TR" b="1" i="1" dirty="0">
                <a:solidFill>
                  <a:srgbClr val="C00000"/>
                </a:solidFill>
                <a:latin typeface="Sitka Banner" pitchFamily="2" charset="0"/>
                <a:cs typeface="Times New Roman" panose="02020603050405020304" pitchFamily="18" charset="0"/>
              </a:rPr>
              <a:t>Alacağın takibinden vazgeçildiğine ilişkin onay ve kararlar muhasebe birimine gönderilerek kayıtlardan çıkartılır.</a:t>
            </a:r>
          </a:p>
        </p:txBody>
      </p:sp>
    </p:spTree>
    <p:extLst>
      <p:ext uri="{BB962C8B-B14F-4D97-AF65-F5344CB8AC3E}">
        <p14:creationId xmlns:p14="http://schemas.microsoft.com/office/powerpoint/2010/main" val="3330511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36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4607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7549">
                  <a:extLst>
                    <a:ext uri="{9D8B030D-6E8A-4147-A177-3AD203B41FA5}">
                      <a16:colId xmlns:a16="http://schemas.microsoft.com/office/drawing/2014/main" val="3115152559"/>
                    </a:ext>
                  </a:extLst>
                </a:gridCol>
                <a:gridCol w="2908791">
                  <a:extLst>
                    <a:ext uri="{9D8B030D-6E8A-4147-A177-3AD203B41FA5}">
                      <a16:colId xmlns:a16="http://schemas.microsoft.com/office/drawing/2014/main" val="2566300181"/>
                    </a:ext>
                  </a:extLst>
                </a:gridCol>
                <a:gridCol w="1672555">
                  <a:extLst>
                    <a:ext uri="{9D8B030D-6E8A-4147-A177-3AD203B41FA5}">
                      <a16:colId xmlns:a16="http://schemas.microsoft.com/office/drawing/2014/main" val="3741579782"/>
                    </a:ext>
                  </a:extLst>
                </a:gridCol>
                <a:gridCol w="2830457">
                  <a:extLst>
                    <a:ext uri="{9D8B030D-6E8A-4147-A177-3AD203B41FA5}">
                      <a16:colId xmlns:a16="http://schemas.microsoft.com/office/drawing/2014/main" val="3623427668"/>
                    </a:ext>
                  </a:extLst>
                </a:gridCol>
                <a:gridCol w="2332648">
                  <a:extLst>
                    <a:ext uri="{9D8B030D-6E8A-4147-A177-3AD203B41FA5}">
                      <a16:colId xmlns:a16="http://schemas.microsoft.com/office/drawing/2014/main" val="832962905"/>
                    </a:ext>
                  </a:extLst>
                </a:gridCol>
              </a:tblGrid>
              <a:tr h="52962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KAMU ZARARLARININ TAKİP VE TAHSİLİNDE BİRİMLERCE YAPILACAK İŞLEMLER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624798"/>
                  </a:ext>
                </a:extLst>
              </a:tr>
              <a:tr h="466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HARCAMA BİRİMİ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TAKİBE YETKİLİ BİRİM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HUKUK BİRİMİ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ÜST YÖNETİCİ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MUHASEBE BİRİMİ</a:t>
                      </a:r>
                      <a:endParaRPr lang="tr-TR" sz="1400" b="1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201645"/>
                  </a:ext>
                </a:extLst>
              </a:tr>
              <a:tr h="104259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Değerlendirme formunun hazırlanması ve üst yöneticiye sunulması</a:t>
                      </a: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Alacak Takip Dosyasının oluşturulması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Mahkeme kararları ile tespit edilen kamu zararının takip ve tahsil edilmesi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Kamu zararının değerlendirme işleminin yapılması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Alacak kayıtlarının yapılması ve tahsilat izleme dosyasının açılması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113609"/>
                  </a:ext>
                </a:extLst>
              </a:tr>
              <a:tr h="1273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Borç tahakkuk kaydının yaptırılmasının sağlanması(zararın, sorumlular ve/veya ilgililerce defaten ödenmesi veya ödeneceğinin yazılı olarak taahhüt edilmesi)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Sorumlular ve ilgililerin bilinen adreslerine imzaları alınmak suretiyle veya 7201 sayılı Tebligat Kanunu hükümlerine göre tebliğ yapılması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Yapılan tahsilata ilişkin olarak takibe yetkili birime bilgi verilmesi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Sayıştay</a:t>
                      </a:r>
                      <a:r>
                        <a:rPr lang="tr-TR" sz="1200" baseline="0" dirty="0">
                          <a:effectLst/>
                        </a:rPr>
                        <a:t> </a:t>
                      </a:r>
                      <a:r>
                        <a:rPr lang="tr-TR" sz="1200" dirty="0">
                          <a:effectLst/>
                        </a:rPr>
                        <a:t>sorgularının gerek görülmesi halinde ihbar kabul edilerek kontrol, denetim ve incelemenin başlatılması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Alacağın muhasebe kayıtlarından çıkarılması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281823"/>
                  </a:ext>
                </a:extLst>
              </a:tr>
              <a:tr h="834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Borcun sulh yolu ile ödenmesi halinde aylıktan kesme işleminin gerçekleştirilmesi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İtiraz ve sulh başvurularını değerlendirme işlemlerinin sekretarya hizmetlerinin yürütülmesi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Muhasebe kayıtlarının yaptırılmasının sağlanması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Yapılan itirazın sonuçlandırılması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Muhasebe birimince tahsil edilen tutarlar ilgili ayın sonuna kadar takibe yetkili birime bildirilir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23465"/>
                  </a:ext>
                </a:extLst>
              </a:tr>
              <a:tr h="1031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Rızaen</a:t>
                      </a:r>
                      <a:r>
                        <a:rPr lang="tr-TR" sz="1200" dirty="0">
                          <a:effectLst/>
                        </a:rPr>
                        <a:t> ödememe, sulh teklifinde bulunmama ya da sulh ve itirazın reddedilmesi halinde alacak takip dosyasının, alacağın tahsili için kamu idaresini temsile yetkili hukuk birimine gönderilmesi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Malvarlığı araştırmasının yapılması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İhtiyati haciz kararının gerekli görülmesi kararının verilmesi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863124"/>
                  </a:ext>
                </a:extLst>
              </a:tr>
              <a:tr h="625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Malvarlığı araştırmasının yapılması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Kamu zararından doğan alacakların kayıtlardan çıkarılması kararının verilmesi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26888"/>
                  </a:ext>
                </a:extLst>
              </a:tr>
              <a:tr h="625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Sorumluların ve/veya ilgililerin yazılı taksitlendirme talebi üzerine, sorumlu ve/veya ilgili ile ödeme planının hazırlanması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94848"/>
                  </a:ext>
                </a:extLst>
              </a:tr>
              <a:tr h="428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Alacağın takibinden vazgeçildiğine dair onayın muhasebe birimine gönderilmesi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66" marR="424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3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40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KAMU ZARARININ BELİRLENMESİ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696359"/>
            <a:ext cx="4351338" cy="4351338"/>
          </a:xfrm>
          <a:prstGeom prst="rect">
            <a:avLst/>
          </a:prstGeom>
        </p:spPr>
      </p:pic>
      <p:sp>
        <p:nvSpPr>
          <p:cNvPr id="12" name="Oval Belirtme Çizgisi 11"/>
          <p:cNvSpPr/>
          <p:nvPr/>
        </p:nvSpPr>
        <p:spPr>
          <a:xfrm>
            <a:off x="1415480" y="2492896"/>
            <a:ext cx="1989056" cy="179132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rgbClr val="002060"/>
                </a:solidFill>
              </a:rPr>
              <a:t>Kamu zararı</a:t>
            </a:r>
          </a:p>
        </p:txBody>
      </p:sp>
      <p:sp>
        <p:nvSpPr>
          <p:cNvPr id="13" name="Oval Belirtme Çizgisi 12"/>
          <p:cNvSpPr/>
          <p:nvPr/>
        </p:nvSpPr>
        <p:spPr>
          <a:xfrm>
            <a:off x="8688288" y="2496028"/>
            <a:ext cx="2055044" cy="179257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rgbClr val="002060"/>
                </a:solidFill>
              </a:rPr>
              <a:t>Kamunun zararı</a:t>
            </a:r>
          </a:p>
        </p:txBody>
      </p:sp>
    </p:spTree>
    <p:extLst>
      <p:ext uri="{BB962C8B-B14F-4D97-AF65-F5344CB8AC3E}">
        <p14:creationId xmlns:p14="http://schemas.microsoft.com/office/powerpoint/2010/main" val="3417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KAMU ZARARININ BELİRLENMESİ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61416" y="1448937"/>
            <a:ext cx="81229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Harcama Yetkilisi Mutemedine verilen avansın süresinde mahsup edilmemesi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88" y="1409560"/>
            <a:ext cx="2191512" cy="953777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670069" y="2636912"/>
            <a:ext cx="81229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Yükleniciye iş bitirilmeden ödeme yapılması 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40" y="2634413"/>
            <a:ext cx="2191512" cy="916900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661416" y="3783818"/>
            <a:ext cx="81229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Yurtdışında 1416 sayılı Kanun gereğince yüksek lisansını tamamlayan kişinin zorunlu görevini yerine getirmemesi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3768426"/>
            <a:ext cx="2191512" cy="929792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670069" y="5041737"/>
            <a:ext cx="81229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Kişiye fazla maaş ödemesi yapılması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026345"/>
            <a:ext cx="2191512" cy="9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7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KAMU ZARARININ BELİRLENMESİ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3044952"/>
            <a:ext cx="2459736" cy="2441448"/>
          </a:xfrm>
          <a:prstGeom prst="rect">
            <a:avLst/>
          </a:prstGeom>
        </p:spPr>
      </p:pic>
      <p:sp>
        <p:nvSpPr>
          <p:cNvPr id="14" name="Eksi 13"/>
          <p:cNvSpPr/>
          <p:nvPr/>
        </p:nvSpPr>
        <p:spPr>
          <a:xfrm>
            <a:off x="768096" y="2864295"/>
            <a:ext cx="1005840" cy="9966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Dirsek Bağlayıcısı 14"/>
          <p:cNvCxnSpPr/>
          <p:nvPr/>
        </p:nvCxnSpPr>
        <p:spPr>
          <a:xfrm flipV="1">
            <a:off x="1476756" y="2276872"/>
            <a:ext cx="1306876" cy="7680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575749"/>
              </p:ext>
            </p:extLst>
          </p:nvPr>
        </p:nvGraphicFramePr>
        <p:xfrm>
          <a:off x="2783632" y="1853883"/>
          <a:ext cx="8647176" cy="252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176">
                  <a:extLst>
                    <a:ext uri="{9D8B030D-6E8A-4147-A177-3AD203B41FA5}">
                      <a16:colId xmlns:a16="http://schemas.microsoft.com/office/drawing/2014/main" val="2360251541"/>
                    </a:ext>
                  </a:extLst>
                </a:gridCol>
              </a:tblGrid>
              <a:tr h="333756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İş, mal veya hizmet karşılığı olarak belirlenen tutardan fazla ödeme yapılması,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33210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 Mal alınmadan, iş veya hizmet yaptırılmadan ödeme yapılması,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13256"/>
                  </a:ext>
                </a:extLst>
              </a:tr>
              <a:tr h="425261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Transfer niteliğindeki giderlerde, fazla veya yersiz ödemede bulunulması,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489461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 İş, mal veya hizmetin rayiç bedelinden daha yüksek fiyatla alınması veya yaptırılması,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04012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İdare gelirlerinin tarh, tahakkuk veya tahsil işlemlerinin mevzuata uygun bir şekilde yapılmaması,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3736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Mevzuatında öngörülmediği halde ödeme yapılması,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5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80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KAMU ZARARININ BELİRLENMESİ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48946" y="4754000"/>
            <a:ext cx="2056246" cy="13264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Karşılaşılan olay</a:t>
            </a:r>
          </a:p>
        </p:txBody>
      </p:sp>
      <p:sp>
        <p:nvSpPr>
          <p:cNvPr id="12" name="Yukarı Ok 11"/>
          <p:cNvSpPr/>
          <p:nvPr/>
        </p:nvSpPr>
        <p:spPr>
          <a:xfrm>
            <a:off x="628076" y="4247684"/>
            <a:ext cx="484632" cy="53359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54869" y="3091406"/>
            <a:ext cx="1715317" cy="12360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>
                <a:solidFill>
                  <a:srgbClr val="002060"/>
                </a:solidFill>
                <a:latin typeface="Aptos" panose="020B0004020202020204" pitchFamily="34" charset="0"/>
              </a:rPr>
              <a:t>Kamu zararı tanımı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906605" y="2203499"/>
            <a:ext cx="1870956" cy="90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V="1">
            <a:off x="1280687" y="2673417"/>
            <a:ext cx="1496874" cy="509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 flipV="1">
            <a:off x="1513061" y="3066352"/>
            <a:ext cx="1264500" cy="226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>
            <a:off x="1764263" y="3575995"/>
            <a:ext cx="1013298" cy="4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1614977" y="3998494"/>
            <a:ext cx="1162584" cy="275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>
            <a:off x="1280687" y="4306759"/>
            <a:ext cx="1496874" cy="392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663071"/>
              </p:ext>
            </p:extLst>
          </p:nvPr>
        </p:nvGraphicFramePr>
        <p:xfrm>
          <a:off x="2783632" y="1853883"/>
          <a:ext cx="8647176" cy="252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176">
                  <a:extLst>
                    <a:ext uri="{9D8B030D-6E8A-4147-A177-3AD203B41FA5}">
                      <a16:colId xmlns:a16="http://schemas.microsoft.com/office/drawing/2014/main" val="2360251541"/>
                    </a:ext>
                  </a:extLst>
                </a:gridCol>
              </a:tblGrid>
              <a:tr h="333756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İş, mal veya hizmet karşılığı olarak belirlenen tutardan fazla ödeme yapılması,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33210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 Mal alınmadan, iş veya hizmet yaptırılmadan ödeme yapılması,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13256"/>
                  </a:ext>
                </a:extLst>
              </a:tr>
              <a:tr h="425261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Transfer niteliğindeki giderlerde, fazla veya yersiz ödemede bulunulması,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489461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 İş, mal veya hizmetin rayiç bedelinden daha yüksek fiyatla alınması veya yaptırılması,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04012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İdare gelirlerinin tarh, tahakkuk veya tahsil işlemlerinin mevzuata uygun bir şekilde yapılmaması,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3736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Mevzuatında öngörülmediği halde ödeme yapılması,</a:t>
                      </a:r>
                      <a:endParaRPr lang="tr-TR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54242"/>
                  </a:ext>
                </a:extLst>
              </a:tr>
            </a:tbl>
          </a:graphicData>
        </a:graphic>
      </p:graphicFrame>
      <p:sp>
        <p:nvSpPr>
          <p:cNvPr id="28" name="Artı 27"/>
          <p:cNvSpPr/>
          <p:nvPr/>
        </p:nvSpPr>
        <p:spPr>
          <a:xfrm>
            <a:off x="1746760" y="3108194"/>
            <a:ext cx="914400" cy="91440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35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KAMU ZARARININ BELİRLENMESİ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8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4557"/>
              </p:ext>
            </p:extLst>
          </p:nvPr>
        </p:nvGraphicFramePr>
        <p:xfrm>
          <a:off x="623392" y="1483601"/>
          <a:ext cx="10729192" cy="5197105"/>
        </p:xfrm>
        <a:graphic>
          <a:graphicData uri="http://schemas.openxmlformats.org/drawingml/2006/table">
            <a:tbl>
              <a:tblPr firstRow="1" firstCol="1" bandRow="1"/>
              <a:tblGrid>
                <a:gridCol w="3600400">
                  <a:extLst>
                    <a:ext uri="{9D8B030D-6E8A-4147-A177-3AD203B41FA5}">
                      <a16:colId xmlns:a16="http://schemas.microsoft.com/office/drawing/2014/main" val="1804490055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179547304"/>
                    </a:ext>
                  </a:extLst>
                </a:gridCol>
              </a:tblGrid>
              <a:tr h="23199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KAMU ZARARININ BELİRLENMESİ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615904"/>
                  </a:ext>
                </a:extLst>
              </a:tr>
              <a:tr h="206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KANUN</a:t>
                      </a:r>
                      <a:endParaRPr lang="tr-TR" sz="16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YÖNETMELİK</a:t>
                      </a:r>
                      <a:endParaRPr lang="tr-TR" sz="16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871230"/>
                  </a:ext>
                </a:extLst>
              </a:tr>
              <a:tr h="640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İş, mal veya hizmet karşılığı olarak belirlenen tutardan fazla ödeme yapılması,</a:t>
                      </a:r>
                      <a:endParaRPr lang="tr-TR" sz="140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Yapılan iş, alınan mal veya hizmet karşılığı olarak ilgili mevzuatında belirtilen ya da mevzuatında öngörülen karar, onay, sözleşme ve benzeri belgelerde belirlenen tutardan fazla ödeme yapılması,</a:t>
                      </a:r>
                      <a:endParaRPr lang="tr-TR" sz="1400" b="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066402"/>
                  </a:ext>
                </a:extLst>
              </a:tr>
              <a:tr h="423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 alınmadan, iş veya hizmet yaptırılmadan ödeme yapılması,</a:t>
                      </a:r>
                      <a:endParaRPr lang="tr-TR" sz="1400" i="1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İlgili mevzuatında öngörülen haller dışında, iş yaptırılmadan, mal veya hizmet alınmadan önce ödeme yapılması,</a:t>
                      </a:r>
                      <a:endParaRPr lang="tr-TR" sz="1400" b="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658855"/>
                  </a:ext>
                </a:extLst>
              </a:tr>
              <a:tr h="423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 niteliğindeki giderlerde, fazla veya yersiz ödemede bulunulması,</a:t>
                      </a:r>
                      <a:endParaRPr lang="tr-TR" sz="1400" i="1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 niteliğindeki giderlerde, fazla veya yersiz ödemede bulunulması,</a:t>
                      </a:r>
                      <a:endParaRPr lang="tr-TR" sz="1400" b="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202328"/>
                  </a:ext>
                </a:extLst>
              </a:tr>
              <a:tr h="640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 spc="-2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İş, mal veya hizmetin rayiç bedelinden daha yüksek fiyatla alınması veya yaptırılması,</a:t>
                      </a:r>
                      <a:endParaRPr lang="tr-TR" sz="140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İlgili mevzuatı gereğince görevlendirilen komisyon veya kişilerce rayiç bedelinden daha yüksek fiyatla iş yaptırılması, mal veya hizmet alınması,</a:t>
                      </a:r>
                      <a:endParaRPr lang="tr-TR" sz="1400" b="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940493"/>
                  </a:ext>
                </a:extLst>
              </a:tr>
              <a:tr h="640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İdare gelirlerinin tarh, tahakkuk veya tahsil işlemlerinin mevzuata uygun bir şekilde yapılmaması,</a:t>
                      </a:r>
                      <a:endParaRPr lang="tr-TR" sz="140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İdare gelirlerinin tarh, tahakkuk veya tahsil işlemlerinin mevzuata uygun bir şekilde yapılmaması,</a:t>
                      </a:r>
                      <a:endParaRPr lang="tr-TR" sz="1400" b="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053296"/>
                  </a:ext>
                </a:extLst>
              </a:tr>
              <a:tr h="4231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i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i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Mevzuatında öngörülmediği halde ödeme yapılması,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Mevzuatında öngörülmediği halde ödeme yapılması,</a:t>
                      </a:r>
                      <a:endParaRPr lang="tr-TR" sz="1400" b="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985602"/>
                  </a:ext>
                </a:extLst>
              </a:tr>
              <a:tr h="4231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Kamu idarelerine ait malların kiraya verilmesi, tahsisi, yönetimi, kullanımı ve elden çıkarılması işlemlerinin mevzuata uygun bir şekilde yapılmaması,</a:t>
                      </a:r>
                      <a:endParaRPr lang="tr-TR" sz="1400" b="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3445"/>
                  </a:ext>
                </a:extLst>
              </a:tr>
              <a:tr h="2062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Görevlilere teslim edilen taşınırların zarara uğraması,</a:t>
                      </a:r>
                      <a:endParaRPr lang="tr-TR" sz="1400" b="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000220"/>
                  </a:ext>
                </a:extLst>
              </a:tr>
              <a:tr h="64013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Kamu idaresinin yükümlülüklerinin mevzuatına uygun bir şekilde yerine getirilmemesi nedeniyle kamu idaresine faiz, tazminat, gecikme zammı, para cezası gibi ek malî külfet getirilmesi,</a:t>
                      </a:r>
                      <a:endParaRPr lang="tr-TR" sz="1400" b="0" i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59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91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 txBox="1">
            <a:spLocks/>
          </p:cNvSpPr>
          <p:nvPr/>
        </p:nvSpPr>
        <p:spPr>
          <a:xfrm>
            <a:off x="2105192" y="908721"/>
            <a:ext cx="7989752" cy="581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i="1" kern="1200" cap="none" baseline="0">
                <a:solidFill>
                  <a:schemeClr val="bg1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r-TR" sz="2800" dirty="0"/>
              <a:t>Sunum Planı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23392" y="692696"/>
            <a:ext cx="10945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KAPSAM</a:t>
            </a:r>
            <a:endParaRPr lang="tr-TR" sz="28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7709-5EB1-49CD-9E8D-69D049A1AF6A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8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7743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466968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TM03457464[[fn=Kar Payı]]</Template>
  <TotalTime>31391</TotalTime>
  <Words>2413</Words>
  <Application>Microsoft Office PowerPoint</Application>
  <PresentationFormat>Geniş ekran</PresentationFormat>
  <Paragraphs>472</Paragraphs>
  <Slides>36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8" baseType="lpstr">
      <vt:lpstr>Aptos</vt:lpstr>
      <vt:lpstr>Aptos Narrow</vt:lpstr>
      <vt:lpstr>Arial</vt:lpstr>
      <vt:lpstr>Calibri</vt:lpstr>
      <vt:lpstr>Franklin Gothic Medium</vt:lpstr>
      <vt:lpstr>Gill Sans MT</vt:lpstr>
      <vt:lpstr>Sitka Banner</vt:lpstr>
      <vt:lpstr>Tahoma</vt:lpstr>
      <vt:lpstr>Times New Roman</vt:lpstr>
      <vt:lpstr>Wingdings</vt:lpstr>
      <vt:lpstr>Wingdings 2</vt:lpstr>
      <vt:lpstr>Kar Payı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Say2000i</dc:title>
  <dc:creator>MGM</dc:creator>
  <cp:lastModifiedBy>Hasan Basri DAYIOGLU</cp:lastModifiedBy>
  <cp:revision>1027</cp:revision>
  <cp:lastPrinted>2023-12-11T07:32:12Z</cp:lastPrinted>
  <dcterms:created xsi:type="dcterms:W3CDTF">2014-09-26T11:04:41Z</dcterms:created>
  <dcterms:modified xsi:type="dcterms:W3CDTF">2026-07-02T08:12:59Z</dcterms:modified>
</cp:coreProperties>
</file>